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6858000" cx="12192000"/>
  <p:notesSz cx="6858000" cy="9144000"/>
  <p:embeddedFontLst>
    <p:embeddedFont>
      <p:font typeface="Helvetica Neue"/>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D001B4D-D584-4DED-9828-20EE8E7D7491}">
  <a:tblStyle styleId="{BD001B4D-D584-4DED-9828-20EE8E7D749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AEE"/>
          </a:solidFill>
        </a:fill>
      </a:tcStyle>
    </a:wholeTbl>
    <a:band1H>
      <a:tcTxStyle/>
      <a:tcStyle>
        <a:fill>
          <a:solidFill>
            <a:srgbClr val="CBD1DB"/>
          </a:solidFill>
        </a:fill>
      </a:tcStyle>
    </a:band1H>
    <a:band2H>
      <a:tcTxStyle/>
    </a:band2H>
    <a:band1V>
      <a:tcTxStyle/>
      <a:tcStyle>
        <a:fill>
          <a:solidFill>
            <a:srgbClr val="CBD1D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HelveticaNeue-bold.fntdata"/><Relationship Id="rId14" Type="http://schemas.openxmlformats.org/officeDocument/2006/relationships/slide" Target="slides/slide7.xml"/><Relationship Id="rId36" Type="http://schemas.openxmlformats.org/officeDocument/2006/relationships/font" Target="fonts/HelveticaNeue-regular.fntdata"/><Relationship Id="rId17" Type="http://schemas.openxmlformats.org/officeDocument/2006/relationships/slide" Target="slides/slide10.xml"/><Relationship Id="rId39" Type="http://schemas.openxmlformats.org/officeDocument/2006/relationships/font" Target="fonts/HelveticaNeue-boldItalic.fntdata"/><Relationship Id="rId16" Type="http://schemas.openxmlformats.org/officeDocument/2006/relationships/slide" Target="slides/slide9.xml"/><Relationship Id="rId38" Type="http://schemas.openxmlformats.org/officeDocument/2006/relationships/font" Target="fonts/HelveticaNeue-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6c8fa67cec_1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6c8fa67cec_1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16c8fa67cec_1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6b2b5d589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6b2b5d5893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16b2b5d5893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4be3e2427e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4be3e2427e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14be3e2427e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6b2b5d5893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6b2b5d5893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Victor- 3 main functions Level 0 is the charging station w its inputs and outputs</a:t>
            </a:r>
            <a:endParaRPr/>
          </a:p>
        </p:txBody>
      </p:sp>
      <p:sp>
        <p:nvSpPr>
          <p:cNvPr id="303" name="Google Shape;303;g16b2b5d5893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6c8fa67cec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6c8fa67cec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 level 1 breakdown of wifi repeater</a:t>
            </a:r>
            <a:endParaRPr/>
          </a:p>
        </p:txBody>
      </p:sp>
      <p:sp>
        <p:nvSpPr>
          <p:cNvPr id="314" name="Google Shape;314;g16c8fa67cec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6c8fa67cec_2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6c8fa67cec_2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our function tree which displays the basic concept of the wifi canopy</a:t>
            </a:r>
            <a:endParaRPr/>
          </a:p>
        </p:txBody>
      </p:sp>
      <p:sp>
        <p:nvSpPr>
          <p:cNvPr id="325" name="Google Shape;325;g16c8fa67cec_2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6c8fa67cec_2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6c8fa67cec_2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cross reference table based on our design requirements</a:t>
            </a:r>
            <a:endParaRPr/>
          </a:p>
        </p:txBody>
      </p:sp>
      <p:sp>
        <p:nvSpPr>
          <p:cNvPr id="336" name="Google Shape;336;g16c8fa67cec_2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6c8fa67cec_1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6c8fa67cec_1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16c8fa67cec_1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6e0c103434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6e0c103434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16e0c103434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6feca1f330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6feca1f330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16feca1f330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6b2b5d5893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6b2b5d5893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a:t>
            </a:r>
            <a:endParaRPr/>
          </a:p>
        </p:txBody>
      </p:sp>
      <p:sp>
        <p:nvSpPr>
          <p:cNvPr id="383" name="Google Shape;383;g16b2b5d5893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 this slide will advance on default after 2 seconds. If you would like to change this then go to the transition tab and under timing change the advance slide settings. </a:t>
            </a:r>
            <a:endParaRPr/>
          </a:p>
        </p:txBody>
      </p:sp>
      <p:sp>
        <p:nvSpPr>
          <p:cNvPr id="393" name="Google Shape;39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6c8fa67cec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16c8fa67cec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4be3e2427e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14be3e2427e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6feca1f33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6feca1f330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16feca1f330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6b2b5d589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6b2b5d589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16b2b5d589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2514600"/>
            <a:ext cx="9144000" cy="18288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Helvetica Neue"/>
              <a:buNone/>
              <a:defRPr b="1" i="0" sz="6000">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1524000" y="4567881"/>
            <a:ext cx="9144000" cy="114711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000"/>
              <a:buNone/>
              <a:defRPr b="0" i="0" sz="2000">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5" name="Shape 65"/>
        <p:cNvGrpSpPr/>
        <p:nvPr/>
      </p:nvGrpSpPr>
      <p:grpSpPr>
        <a:xfrm>
          <a:off x="0" y="0"/>
          <a:ext cx="0" cy="0"/>
          <a:chOff x="0" y="0"/>
          <a:chExt cx="0" cy="0"/>
        </a:xfrm>
      </p:grpSpPr>
      <p:sp>
        <p:nvSpPr>
          <p:cNvPr id="66" name="Google Shape;66;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2"/>
          <p:cNvSpPr txBox="1"/>
          <p:nvPr>
            <p:ph idx="1" type="body"/>
          </p:nvPr>
        </p:nvSpPr>
        <p:spPr>
          <a:xfrm>
            <a:off x="5183188" y="987425"/>
            <a:ext cx="6172200" cy="510857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12"/>
          <p:cNvSpPr txBox="1"/>
          <p:nvPr>
            <p:ph idx="2" type="body"/>
          </p:nvPr>
        </p:nvSpPr>
        <p:spPr>
          <a:xfrm>
            <a:off x="839788" y="2057399"/>
            <a:ext cx="3932237" cy="39953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2"/>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70" name="Google Shape;70;p12"/>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5108575"/>
          </a:xfrm>
          <a:prstGeom prst="rect">
            <a:avLst/>
          </a:prstGeom>
          <a:noFill/>
          <a:ln>
            <a:noFill/>
          </a:ln>
        </p:spPr>
      </p:sp>
      <p:sp>
        <p:nvSpPr>
          <p:cNvPr id="74" name="Google Shape;74;p13"/>
          <p:cNvSpPr txBox="1"/>
          <p:nvPr>
            <p:ph idx="1" type="body"/>
          </p:nvPr>
        </p:nvSpPr>
        <p:spPr>
          <a:xfrm>
            <a:off x="839788" y="2057399"/>
            <a:ext cx="3932237" cy="39953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76" name="Google Shape;76;p13"/>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7" name="Shape 77"/>
        <p:cNvGrpSpPr/>
        <p:nvPr/>
      </p:nvGrpSpPr>
      <p:grpSpPr>
        <a:xfrm>
          <a:off x="0" y="0"/>
          <a:ext cx="0" cy="0"/>
          <a:chOff x="0" y="0"/>
          <a:chExt cx="0" cy="0"/>
        </a:xfrm>
      </p:grpSpPr>
      <p:sp>
        <p:nvSpPr>
          <p:cNvPr id="78" name="Google Shape;78;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4"/>
          <p:cNvSpPr txBox="1"/>
          <p:nvPr>
            <p:ph idx="1" type="body"/>
          </p:nvPr>
        </p:nvSpPr>
        <p:spPr>
          <a:xfrm rot="5400000">
            <a:off x="3960813" y="-1296988"/>
            <a:ext cx="4270374"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81" name="Google Shape;81;p1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82" name="Shape 82"/>
        <p:cNvGrpSpPr/>
        <p:nvPr/>
      </p:nvGrpSpPr>
      <p:grpSpPr>
        <a:xfrm>
          <a:off x="0" y="0"/>
          <a:ext cx="0" cy="0"/>
          <a:chOff x="0" y="0"/>
          <a:chExt cx="0" cy="0"/>
        </a:xfrm>
      </p:grpSpPr>
      <p:sp>
        <p:nvSpPr>
          <p:cNvPr id="83" name="Google Shape;83;p15"/>
          <p:cNvSpPr txBox="1"/>
          <p:nvPr>
            <p:ph type="title"/>
          </p:nvPr>
        </p:nvSpPr>
        <p:spPr>
          <a:xfrm rot="5400000">
            <a:off x="7173913" y="1916113"/>
            <a:ext cx="5730875"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5"/>
          <p:cNvSpPr txBox="1"/>
          <p:nvPr>
            <p:ph idx="1" type="body"/>
          </p:nvPr>
        </p:nvSpPr>
        <p:spPr>
          <a:xfrm rot="5400000">
            <a:off x="1839913" y="-636587"/>
            <a:ext cx="5730875"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5"/>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86" name="Google Shape;86;p15"/>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third Slide">
  <p:cSld name="Content One-third Slide">
    <p:spTree>
      <p:nvGrpSpPr>
        <p:cNvPr id="87" name="Shape 87"/>
        <p:cNvGrpSpPr/>
        <p:nvPr/>
      </p:nvGrpSpPr>
      <p:grpSpPr>
        <a:xfrm>
          <a:off x="0" y="0"/>
          <a:ext cx="0" cy="0"/>
          <a:chOff x="0" y="0"/>
          <a:chExt cx="0" cy="0"/>
        </a:xfrm>
      </p:grpSpPr>
      <p:sp>
        <p:nvSpPr>
          <p:cNvPr id="88" name="Google Shape;8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6"/>
          <p:cNvSpPr txBox="1"/>
          <p:nvPr>
            <p:ph idx="1" type="body"/>
          </p:nvPr>
        </p:nvSpPr>
        <p:spPr>
          <a:xfrm>
            <a:off x="838200" y="1825625"/>
            <a:ext cx="3474720" cy="4270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6"/>
          <p:cNvSpPr txBox="1"/>
          <p:nvPr>
            <p:ph idx="2" type="body"/>
          </p:nvPr>
        </p:nvSpPr>
        <p:spPr>
          <a:xfrm>
            <a:off x="4404360" y="1825625"/>
            <a:ext cx="6949440" cy="4270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92" name="Google Shape;92;p16"/>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thirds Slide">
  <p:cSld name="Content Two-thirds Slide">
    <p:spTree>
      <p:nvGrpSpPr>
        <p:cNvPr id="93" name="Shape 93"/>
        <p:cNvGrpSpPr/>
        <p:nvPr/>
      </p:nvGrpSpPr>
      <p:grpSpPr>
        <a:xfrm>
          <a:off x="0" y="0"/>
          <a:ext cx="0" cy="0"/>
          <a:chOff x="0" y="0"/>
          <a:chExt cx="0" cy="0"/>
        </a:xfrm>
      </p:grpSpPr>
      <p:sp>
        <p:nvSpPr>
          <p:cNvPr id="94" name="Google Shape;9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7"/>
          <p:cNvSpPr txBox="1"/>
          <p:nvPr>
            <p:ph idx="1" type="body"/>
          </p:nvPr>
        </p:nvSpPr>
        <p:spPr>
          <a:xfrm>
            <a:off x="7879080" y="1828800"/>
            <a:ext cx="3474720" cy="4267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7"/>
          <p:cNvSpPr txBox="1"/>
          <p:nvPr>
            <p:ph idx="2" type="body"/>
          </p:nvPr>
        </p:nvSpPr>
        <p:spPr>
          <a:xfrm>
            <a:off x="838199" y="1828800"/>
            <a:ext cx="6949440" cy="4267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98" name="Google Shape;98;p17"/>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Heading One-third Slide">
  <p:cSld name="Sub Heading One-third Slide">
    <p:spTree>
      <p:nvGrpSpPr>
        <p:cNvPr id="99" name="Shape 99"/>
        <p:cNvGrpSpPr/>
        <p:nvPr/>
      </p:nvGrpSpPr>
      <p:grpSpPr>
        <a:xfrm>
          <a:off x="0" y="0"/>
          <a:ext cx="0" cy="0"/>
          <a:chOff x="0" y="0"/>
          <a:chExt cx="0" cy="0"/>
        </a:xfrm>
      </p:grpSpPr>
      <p:sp>
        <p:nvSpPr>
          <p:cNvPr id="100" name="Google Shape;100;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8"/>
          <p:cNvSpPr txBox="1"/>
          <p:nvPr>
            <p:ph idx="1" type="body"/>
          </p:nvPr>
        </p:nvSpPr>
        <p:spPr>
          <a:xfrm>
            <a:off x="839788" y="1828800"/>
            <a:ext cx="10515600" cy="67627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2" name="Google Shape;102;p18"/>
          <p:cNvSpPr txBox="1"/>
          <p:nvPr>
            <p:ph idx="2" type="body"/>
          </p:nvPr>
        </p:nvSpPr>
        <p:spPr>
          <a:xfrm>
            <a:off x="839788" y="2518665"/>
            <a:ext cx="3474720" cy="35773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8"/>
          <p:cNvSpPr txBox="1"/>
          <p:nvPr>
            <p:ph idx="3" type="body"/>
          </p:nvPr>
        </p:nvSpPr>
        <p:spPr>
          <a:xfrm>
            <a:off x="4419600" y="2518665"/>
            <a:ext cx="6935788" cy="35773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05" name="Google Shape;105;p18"/>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Slide">
  <p:cSld name="Three Columns Slide">
    <p:spTree>
      <p:nvGrpSpPr>
        <p:cNvPr id="106" name="Shape 106"/>
        <p:cNvGrpSpPr/>
        <p:nvPr/>
      </p:nvGrpSpPr>
      <p:grpSpPr>
        <a:xfrm>
          <a:off x="0" y="0"/>
          <a:ext cx="0" cy="0"/>
          <a:chOff x="0" y="0"/>
          <a:chExt cx="0" cy="0"/>
        </a:xfrm>
      </p:grpSpPr>
      <p:sp>
        <p:nvSpPr>
          <p:cNvPr id="107" name="Google Shape;10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9"/>
          <p:cNvSpPr txBox="1"/>
          <p:nvPr>
            <p:ph idx="1" type="body"/>
          </p:nvPr>
        </p:nvSpPr>
        <p:spPr>
          <a:xfrm>
            <a:off x="7879080" y="1854666"/>
            <a:ext cx="3474720" cy="424133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9"/>
          <p:cNvSpPr txBox="1"/>
          <p:nvPr>
            <p:ph idx="2" type="body"/>
          </p:nvPr>
        </p:nvSpPr>
        <p:spPr>
          <a:xfrm>
            <a:off x="838200" y="1850122"/>
            <a:ext cx="3474720" cy="424579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19"/>
          <p:cNvSpPr txBox="1"/>
          <p:nvPr>
            <p:ph idx="3" type="body"/>
          </p:nvPr>
        </p:nvSpPr>
        <p:spPr>
          <a:xfrm>
            <a:off x="4358640" y="1854666"/>
            <a:ext cx="3474720" cy="424133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12" name="Google Shape;112;p19"/>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ottom Two Columns ">
  <p:cSld name="Content with Bottom Two Columns ">
    <p:spTree>
      <p:nvGrpSpPr>
        <p:cNvPr id="113" name="Shape 113"/>
        <p:cNvGrpSpPr/>
        <p:nvPr/>
      </p:nvGrpSpPr>
      <p:grpSpPr>
        <a:xfrm>
          <a:off x="0" y="0"/>
          <a:ext cx="0" cy="0"/>
          <a:chOff x="0" y="0"/>
          <a:chExt cx="0" cy="0"/>
        </a:xfrm>
      </p:grpSpPr>
      <p:sp>
        <p:nvSpPr>
          <p:cNvPr id="114" name="Google Shape;11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0"/>
          <p:cNvSpPr txBox="1"/>
          <p:nvPr>
            <p:ph idx="1" type="body"/>
          </p:nvPr>
        </p:nvSpPr>
        <p:spPr>
          <a:xfrm>
            <a:off x="6205728" y="3124200"/>
            <a:ext cx="5148072" cy="29718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20"/>
          <p:cNvSpPr txBox="1"/>
          <p:nvPr>
            <p:ph idx="2" type="body"/>
          </p:nvPr>
        </p:nvSpPr>
        <p:spPr>
          <a:xfrm>
            <a:off x="838200" y="1850122"/>
            <a:ext cx="10515600" cy="119787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20"/>
          <p:cNvSpPr txBox="1"/>
          <p:nvPr>
            <p:ph idx="3" type="body"/>
          </p:nvPr>
        </p:nvSpPr>
        <p:spPr>
          <a:xfrm>
            <a:off x="838200" y="3124201"/>
            <a:ext cx="5148072" cy="2971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20"/>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19" name="Google Shape;119;p20"/>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ottom Three Columns ">
  <p:cSld name="Content with Bottom Three Columns ">
    <p:spTree>
      <p:nvGrpSpPr>
        <p:cNvPr id="120" name="Shape 120"/>
        <p:cNvGrpSpPr/>
        <p:nvPr/>
      </p:nvGrpSpPr>
      <p:grpSpPr>
        <a:xfrm>
          <a:off x="0" y="0"/>
          <a:ext cx="0" cy="0"/>
          <a:chOff x="0" y="0"/>
          <a:chExt cx="0" cy="0"/>
        </a:xfrm>
      </p:grpSpPr>
      <p:sp>
        <p:nvSpPr>
          <p:cNvPr id="121" name="Google Shape;12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1"/>
          <p:cNvSpPr txBox="1"/>
          <p:nvPr>
            <p:ph idx="1" type="body"/>
          </p:nvPr>
        </p:nvSpPr>
        <p:spPr>
          <a:xfrm>
            <a:off x="7879080" y="3124200"/>
            <a:ext cx="3474720" cy="29850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21"/>
          <p:cNvSpPr txBox="1"/>
          <p:nvPr>
            <p:ph idx="2" type="body"/>
          </p:nvPr>
        </p:nvSpPr>
        <p:spPr>
          <a:xfrm>
            <a:off x="838200" y="1850122"/>
            <a:ext cx="10515600" cy="119787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1"/>
          <p:cNvSpPr txBox="1"/>
          <p:nvPr>
            <p:ph idx="3" type="body"/>
          </p:nvPr>
        </p:nvSpPr>
        <p:spPr>
          <a:xfrm>
            <a:off x="838200" y="3124200"/>
            <a:ext cx="3474720" cy="29850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21"/>
          <p:cNvSpPr txBox="1"/>
          <p:nvPr>
            <p:ph idx="4" type="body"/>
          </p:nvPr>
        </p:nvSpPr>
        <p:spPr>
          <a:xfrm>
            <a:off x="4358640" y="3124200"/>
            <a:ext cx="3474720" cy="29850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2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27" name="Google Shape;127;p21"/>
          <p:cNvSpPr txBox="1"/>
          <p:nvPr>
            <p:ph idx="5"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831850" y="179211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body"/>
          </p:nvPr>
        </p:nvSpPr>
        <p:spPr>
          <a:xfrm>
            <a:off x="831850" y="467184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2" name="Google Shape;22;p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with Captions">
  <p:cSld name="3 Columns with Captions">
    <p:spTree>
      <p:nvGrpSpPr>
        <p:cNvPr id="128" name="Shape 128"/>
        <p:cNvGrpSpPr/>
        <p:nvPr/>
      </p:nvGrpSpPr>
      <p:grpSpPr>
        <a:xfrm>
          <a:off x="0" y="0"/>
          <a:ext cx="0" cy="0"/>
          <a:chOff x="0" y="0"/>
          <a:chExt cx="0" cy="0"/>
        </a:xfrm>
      </p:grpSpPr>
      <p:sp>
        <p:nvSpPr>
          <p:cNvPr id="129" name="Google Shape;12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2"/>
          <p:cNvSpPr txBox="1"/>
          <p:nvPr>
            <p:ph idx="1" type="body"/>
          </p:nvPr>
        </p:nvSpPr>
        <p:spPr>
          <a:xfrm>
            <a:off x="838200" y="1804140"/>
            <a:ext cx="3474720" cy="38346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22"/>
          <p:cNvSpPr txBox="1"/>
          <p:nvPr>
            <p:ph idx="2" type="body"/>
          </p:nvPr>
        </p:nvSpPr>
        <p:spPr>
          <a:xfrm>
            <a:off x="4358640" y="1804139"/>
            <a:ext cx="3474720" cy="38346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22"/>
          <p:cNvSpPr txBox="1"/>
          <p:nvPr>
            <p:ph idx="3" type="body"/>
          </p:nvPr>
        </p:nvSpPr>
        <p:spPr>
          <a:xfrm>
            <a:off x="7879080" y="1804138"/>
            <a:ext cx="3474720" cy="38346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22"/>
          <p:cNvSpPr txBox="1"/>
          <p:nvPr>
            <p:ph idx="4" type="body"/>
          </p:nvPr>
        </p:nvSpPr>
        <p:spPr>
          <a:xfrm>
            <a:off x="838200" y="5638800"/>
            <a:ext cx="3473132"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4" name="Google Shape;134;p22"/>
          <p:cNvSpPr txBox="1"/>
          <p:nvPr>
            <p:ph idx="5" type="body"/>
          </p:nvPr>
        </p:nvSpPr>
        <p:spPr>
          <a:xfrm>
            <a:off x="4358640" y="5638800"/>
            <a:ext cx="3474720"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5" name="Google Shape;135;p22"/>
          <p:cNvSpPr txBox="1"/>
          <p:nvPr>
            <p:ph idx="6" type="body"/>
          </p:nvPr>
        </p:nvSpPr>
        <p:spPr>
          <a:xfrm>
            <a:off x="7875037" y="5638800"/>
            <a:ext cx="3478763"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6" name="Google Shape;136;p22"/>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37" name="Google Shape;137;p22"/>
          <p:cNvSpPr txBox="1"/>
          <p:nvPr>
            <p:ph idx="7"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and 2 Rows with Captions">
  <p:cSld name="3 Columns and 2 Rows with Captions">
    <p:spTree>
      <p:nvGrpSpPr>
        <p:cNvPr id="138" name="Shape 138"/>
        <p:cNvGrpSpPr/>
        <p:nvPr/>
      </p:nvGrpSpPr>
      <p:grpSpPr>
        <a:xfrm>
          <a:off x="0" y="0"/>
          <a:ext cx="0" cy="0"/>
          <a:chOff x="0" y="0"/>
          <a:chExt cx="0" cy="0"/>
        </a:xfrm>
      </p:grpSpPr>
      <p:sp>
        <p:nvSpPr>
          <p:cNvPr id="139" name="Google Shape;13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23"/>
          <p:cNvSpPr txBox="1"/>
          <p:nvPr>
            <p:ph idx="1" type="body"/>
          </p:nvPr>
        </p:nvSpPr>
        <p:spPr>
          <a:xfrm>
            <a:off x="841248" y="1777261"/>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3"/>
          <p:cNvSpPr txBox="1"/>
          <p:nvPr>
            <p:ph idx="2" type="body"/>
          </p:nvPr>
        </p:nvSpPr>
        <p:spPr>
          <a:xfrm>
            <a:off x="4358640" y="1752600"/>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23"/>
          <p:cNvSpPr txBox="1"/>
          <p:nvPr>
            <p:ph idx="3" type="body"/>
          </p:nvPr>
        </p:nvSpPr>
        <p:spPr>
          <a:xfrm>
            <a:off x="7882128" y="1752600"/>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23"/>
          <p:cNvSpPr txBox="1"/>
          <p:nvPr>
            <p:ph idx="4" type="body"/>
          </p:nvPr>
        </p:nvSpPr>
        <p:spPr>
          <a:xfrm>
            <a:off x="841248" y="5663462"/>
            <a:ext cx="3473132"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4" name="Google Shape;144;p23"/>
          <p:cNvSpPr txBox="1"/>
          <p:nvPr>
            <p:ph idx="5" type="body"/>
          </p:nvPr>
        </p:nvSpPr>
        <p:spPr>
          <a:xfrm>
            <a:off x="4350882" y="5663462"/>
            <a:ext cx="3490236"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 name="Google Shape;145;p23"/>
          <p:cNvSpPr txBox="1"/>
          <p:nvPr>
            <p:ph idx="6" type="body"/>
          </p:nvPr>
        </p:nvSpPr>
        <p:spPr>
          <a:xfrm>
            <a:off x="7882128" y="5663462"/>
            <a:ext cx="3490236"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6" name="Google Shape;146;p23"/>
          <p:cNvSpPr txBox="1"/>
          <p:nvPr>
            <p:ph idx="7" type="body"/>
          </p:nvPr>
        </p:nvSpPr>
        <p:spPr>
          <a:xfrm>
            <a:off x="841248" y="3422706"/>
            <a:ext cx="3473132"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7" name="Google Shape;147;p23"/>
          <p:cNvSpPr txBox="1"/>
          <p:nvPr>
            <p:ph idx="8" type="body"/>
          </p:nvPr>
        </p:nvSpPr>
        <p:spPr>
          <a:xfrm>
            <a:off x="4350882" y="3422706"/>
            <a:ext cx="3490236"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8" name="Google Shape;148;p23"/>
          <p:cNvSpPr txBox="1"/>
          <p:nvPr>
            <p:ph idx="9" type="body"/>
          </p:nvPr>
        </p:nvSpPr>
        <p:spPr>
          <a:xfrm>
            <a:off x="7882128" y="3422706"/>
            <a:ext cx="3490236"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9" name="Google Shape;149;p23"/>
          <p:cNvSpPr txBox="1"/>
          <p:nvPr>
            <p:ph idx="13" type="body"/>
          </p:nvPr>
        </p:nvSpPr>
        <p:spPr>
          <a:xfrm>
            <a:off x="841248" y="3985855"/>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4" type="body"/>
          </p:nvPr>
        </p:nvSpPr>
        <p:spPr>
          <a:xfrm>
            <a:off x="4358640" y="3985854"/>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23"/>
          <p:cNvSpPr txBox="1"/>
          <p:nvPr>
            <p:ph idx="15" type="body"/>
          </p:nvPr>
        </p:nvSpPr>
        <p:spPr>
          <a:xfrm>
            <a:off x="7882128" y="3985853"/>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52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Only">
  <p:cSld name="1_Content Only">
    <p:spTree>
      <p:nvGrpSpPr>
        <p:cNvPr id="153" name="Shape 153"/>
        <p:cNvGrpSpPr/>
        <p:nvPr/>
      </p:nvGrpSpPr>
      <p:grpSpPr>
        <a:xfrm>
          <a:off x="0" y="0"/>
          <a:ext cx="0" cy="0"/>
          <a:chOff x="0" y="0"/>
          <a:chExt cx="0" cy="0"/>
        </a:xfrm>
      </p:grpSpPr>
      <p:sp>
        <p:nvSpPr>
          <p:cNvPr id="154" name="Google Shape;154;p24"/>
          <p:cNvSpPr txBox="1"/>
          <p:nvPr>
            <p:ph idx="1" type="body"/>
          </p:nvPr>
        </p:nvSpPr>
        <p:spPr>
          <a:xfrm>
            <a:off x="838200" y="365125"/>
            <a:ext cx="10515600" cy="57308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56" name="Google Shape;156;p2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
  <p:cSld name="Definition">
    <p:spTree>
      <p:nvGrpSpPr>
        <p:cNvPr id="23" name="Shape 23"/>
        <p:cNvGrpSpPr/>
        <p:nvPr/>
      </p:nvGrpSpPr>
      <p:grpSpPr>
        <a:xfrm>
          <a:off x="0" y="0"/>
          <a:ext cx="0" cy="0"/>
          <a:chOff x="0" y="0"/>
          <a:chExt cx="0" cy="0"/>
        </a:xfrm>
      </p:grpSpPr>
      <p:sp>
        <p:nvSpPr>
          <p:cNvPr id="24" name="Google Shape;24;p4"/>
          <p:cNvSpPr txBox="1"/>
          <p:nvPr>
            <p:ph type="title"/>
          </p:nvPr>
        </p:nvSpPr>
        <p:spPr>
          <a:xfrm>
            <a:off x="831850" y="2286000"/>
            <a:ext cx="10515600" cy="5303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000"/>
              <a:buFont typeface="Helvetica Neue"/>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2895600"/>
            <a:ext cx="10515600" cy="274302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sz="20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7" name="Google Shape;27;p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orient="horz" pos="14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5" name="Shape 35"/>
        <p:cNvGrpSpPr/>
        <p:nvPr/>
      </p:nvGrpSpPr>
      <p:grpSpPr>
        <a:xfrm>
          <a:off x="0" y="0"/>
          <a:ext cx="0" cy="0"/>
          <a:chOff x="0" y="0"/>
          <a:chExt cx="0" cy="0"/>
        </a:xfrm>
      </p:grpSpPr>
      <p:sp>
        <p:nvSpPr>
          <p:cNvPr id="36" name="Google Shape;3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38" name="Google Shape;38;p6"/>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9" name="Shape 39"/>
        <p:cNvGrpSpPr/>
        <p:nvPr/>
      </p:nvGrpSpPr>
      <p:grpSpPr>
        <a:xfrm>
          <a:off x="0" y="0"/>
          <a:ext cx="0" cy="0"/>
          <a:chOff x="0" y="0"/>
          <a:chExt cx="0" cy="0"/>
        </a:xfrm>
      </p:grpSpPr>
      <p:sp>
        <p:nvSpPr>
          <p:cNvPr id="40" name="Google Shape;4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43" name="Google Shape;43;p7"/>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4" name="Shape 44"/>
        <p:cNvGrpSpPr/>
        <p:nvPr/>
      </p:nvGrpSpPr>
      <p:grpSpPr>
        <a:xfrm>
          <a:off x="0" y="0"/>
          <a:ext cx="0" cy="0"/>
          <a:chOff x="0" y="0"/>
          <a:chExt cx="0" cy="0"/>
        </a:xfrm>
      </p:grpSpPr>
      <p:sp>
        <p:nvSpPr>
          <p:cNvPr id="45" name="Google Shape;45;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8"/>
          <p:cNvSpPr txBox="1"/>
          <p:nvPr>
            <p:ph idx="1" type="body"/>
          </p:nvPr>
        </p:nvSpPr>
        <p:spPr>
          <a:xfrm>
            <a:off x="838200" y="1825625"/>
            <a:ext cx="5181600" cy="4270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8"/>
          <p:cNvSpPr txBox="1"/>
          <p:nvPr>
            <p:ph idx="2" type="body"/>
          </p:nvPr>
        </p:nvSpPr>
        <p:spPr>
          <a:xfrm>
            <a:off x="6172200" y="1825625"/>
            <a:ext cx="5181600" cy="4270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8"/>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0" name="Shape 50"/>
        <p:cNvGrpSpPr/>
        <p:nvPr/>
      </p:nvGrpSpPr>
      <p:grpSpPr>
        <a:xfrm>
          <a:off x="0" y="0"/>
          <a:ext cx="0" cy="0"/>
          <a:chOff x="0" y="0"/>
          <a:chExt cx="0" cy="0"/>
        </a:xfrm>
      </p:grpSpPr>
      <p:sp>
        <p:nvSpPr>
          <p:cNvPr id="51" name="Google Shape;51;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53" name="Google Shape;53;p9"/>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4" name="Shape 54"/>
        <p:cNvGrpSpPr/>
        <p:nvPr/>
      </p:nvGrpSpPr>
      <p:grpSpPr>
        <a:xfrm>
          <a:off x="0" y="0"/>
          <a:ext cx="0" cy="0"/>
          <a:chOff x="0" y="0"/>
          <a:chExt cx="0" cy="0"/>
        </a:xfrm>
      </p:grpSpPr>
      <p:sp>
        <p:nvSpPr>
          <p:cNvPr id="55" name="Google Shape;55;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txBox="1"/>
          <p:nvPr>
            <p:ph idx="1" type="body"/>
          </p:nvPr>
        </p:nvSpPr>
        <p:spPr>
          <a:xfrm>
            <a:off x="839788" y="1828800"/>
            <a:ext cx="5157787" cy="67627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10"/>
          <p:cNvSpPr txBox="1"/>
          <p:nvPr>
            <p:ph idx="2" type="body"/>
          </p:nvPr>
        </p:nvSpPr>
        <p:spPr>
          <a:xfrm>
            <a:off x="839788" y="2505075"/>
            <a:ext cx="5157787" cy="35909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0"/>
          <p:cNvSpPr txBox="1"/>
          <p:nvPr>
            <p:ph idx="3" type="body"/>
          </p:nvPr>
        </p:nvSpPr>
        <p:spPr>
          <a:xfrm>
            <a:off x="6172200" y="1828800"/>
            <a:ext cx="5183188" cy="67627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10"/>
          <p:cNvSpPr txBox="1"/>
          <p:nvPr>
            <p:ph idx="4" type="body"/>
          </p:nvPr>
        </p:nvSpPr>
        <p:spPr>
          <a:xfrm>
            <a:off x="6172200" y="2505075"/>
            <a:ext cx="5183188" cy="35909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10"/>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10"/>
          <p:cNvSpPr txBox="1"/>
          <p:nvPr>
            <p:ph idx="5"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2" name="Shape 62"/>
        <p:cNvGrpSpPr/>
        <p:nvPr/>
      </p:nvGrpSpPr>
      <p:grpSpPr>
        <a:xfrm>
          <a:off x="0" y="0"/>
          <a:ext cx="0" cy="0"/>
          <a:chOff x="0" y="0"/>
          <a:chExt cx="0" cy="0"/>
        </a:xfrm>
      </p:grpSpPr>
      <p:sp>
        <p:nvSpPr>
          <p:cNvPr id="63" name="Google Shape;63;p1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64" name="Google Shape;64;p11"/>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21" Type="http://schemas.openxmlformats.org/officeDocument/2006/relationships/theme" Target="../theme/theme1.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image" Target="../media/image8.pn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5" Type="http://schemas.openxmlformats.org/officeDocument/2006/relationships/slideLayout" Target="../slideLayouts/slideLayout7.xml"/><Relationship Id="rId19" Type="http://schemas.openxmlformats.org/officeDocument/2006/relationships/slideLayout" Target="../slideLayouts/slideLayout21.xml"/><Relationship Id="rId6" Type="http://schemas.openxmlformats.org/officeDocument/2006/relationships/slideLayout" Target="../slideLayouts/slideLayout8.xml"/><Relationship Id="rId18" Type="http://schemas.openxmlformats.org/officeDocument/2006/relationships/slideLayout" Target="../slideLayouts/slideLayout20.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6356350"/>
            <a:ext cx="12192000" cy="50165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11" name="Google Shape;11;p1"/>
          <p:cNvSpPr txBox="1"/>
          <p:nvPr/>
        </p:nvSpPr>
        <p:spPr>
          <a:xfrm>
            <a:off x="9296400" y="6475210"/>
            <a:ext cx="2743200" cy="3657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400" u="none" cap="none" strike="noStrike">
                <a:solidFill>
                  <a:schemeClr val="lt1"/>
                </a:solidFill>
                <a:latin typeface="Helvetica Neue"/>
                <a:ea typeface="Helvetica Neue"/>
                <a:cs typeface="Helvetica Neue"/>
                <a:sym typeface="Helvetica Neue"/>
              </a:rPr>
              <a:t>MECHANICAL </a:t>
            </a:r>
            <a:r>
              <a:rPr b="1" i="0" lang="en-US" sz="1400" u="none" cap="none" strike="noStrike">
                <a:solidFill>
                  <a:schemeClr val="lt1"/>
                </a:solidFill>
                <a:latin typeface="Helvetica Neue"/>
                <a:ea typeface="Helvetica Neue"/>
                <a:cs typeface="Helvetica Neue"/>
                <a:sym typeface="Helvetica Neue"/>
              </a:rPr>
              <a:t>ENGINEERING</a:t>
            </a:r>
            <a:endParaRPr/>
          </a:p>
        </p:txBody>
      </p:sp>
      <p:sp>
        <p:nvSpPr>
          <p:cNvPr id="12" name="Google Shape;12;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4" name="Google Shape;14;p1"/>
          <p:cNvPicPr preferRelativeResize="0"/>
          <p:nvPr/>
        </p:nvPicPr>
        <p:blipFill rotWithShape="1">
          <a:blip r:embed="rId1">
            <a:alphaModFix/>
          </a:blip>
          <a:srcRect b="0" l="0" r="0" t="0"/>
          <a:stretch/>
        </p:blipFill>
        <p:spPr>
          <a:xfrm>
            <a:off x="152400" y="6424295"/>
            <a:ext cx="3258412" cy="365760"/>
          </a:xfrm>
          <a:prstGeom prst="rect">
            <a:avLst/>
          </a:prstGeom>
          <a:noFill/>
          <a:ln>
            <a:noFill/>
          </a:ln>
        </p:spPr>
      </p:pic>
      <p:sp>
        <p:nvSpPr>
          <p:cNvPr id="15" name="Google Shape;15;p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 name="Shape 28"/>
        <p:cNvGrpSpPr/>
        <p:nvPr/>
      </p:nvGrpSpPr>
      <p:grpSpPr>
        <a:xfrm>
          <a:off x="0" y="0"/>
          <a:ext cx="0" cy="0"/>
          <a:chOff x="0" y="0"/>
          <a:chExt cx="0" cy="0"/>
        </a:xfrm>
      </p:grpSpPr>
      <p:sp>
        <p:nvSpPr>
          <p:cNvPr id="29" name="Google Shape;29;p5"/>
          <p:cNvSpPr/>
          <p:nvPr/>
        </p:nvSpPr>
        <p:spPr>
          <a:xfrm>
            <a:off x="0" y="6356350"/>
            <a:ext cx="12192000" cy="50165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30" name="Google Shape;30;p5"/>
          <p:cNvSpPr txBox="1"/>
          <p:nvPr/>
        </p:nvSpPr>
        <p:spPr>
          <a:xfrm>
            <a:off x="9296400" y="6475210"/>
            <a:ext cx="2743200" cy="3657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400" u="none" cap="none" strike="noStrike">
                <a:solidFill>
                  <a:schemeClr val="lt1"/>
                </a:solidFill>
                <a:latin typeface="Helvetica Neue"/>
                <a:ea typeface="Helvetica Neue"/>
                <a:cs typeface="Helvetica Neue"/>
                <a:sym typeface="Helvetica Neue"/>
              </a:rPr>
              <a:t>MECHANICAL </a:t>
            </a:r>
            <a:r>
              <a:rPr b="1" i="0" lang="en-US" sz="1400" u="none" cap="none" strike="noStrike">
                <a:solidFill>
                  <a:schemeClr val="lt1"/>
                </a:solidFill>
                <a:latin typeface="Helvetica Neue"/>
                <a:ea typeface="Helvetica Neue"/>
                <a:cs typeface="Helvetica Neue"/>
                <a:sym typeface="Helvetica Neue"/>
              </a:rPr>
              <a:t>ENGINEERING</a:t>
            </a:r>
            <a:endParaRPr/>
          </a:p>
        </p:txBody>
      </p:sp>
      <p:sp>
        <p:nvSpPr>
          <p:cNvPr id="31" name="Google Shape;3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 name="Google Shape;32;p5"/>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3" name="Google Shape;33;p5"/>
          <p:cNvPicPr preferRelativeResize="0"/>
          <p:nvPr/>
        </p:nvPicPr>
        <p:blipFill rotWithShape="1">
          <a:blip r:embed="rId1">
            <a:alphaModFix/>
          </a:blip>
          <a:srcRect b="0" l="0" r="0" t="0"/>
          <a:stretch/>
        </p:blipFill>
        <p:spPr>
          <a:xfrm>
            <a:off x="152400" y="6424295"/>
            <a:ext cx="3258412" cy="365760"/>
          </a:xfrm>
          <a:prstGeom prst="rect">
            <a:avLst/>
          </a:prstGeom>
          <a:noFill/>
          <a:ln>
            <a:noFill/>
          </a:ln>
        </p:spPr>
      </p:pic>
      <p:sp>
        <p:nvSpPr>
          <p:cNvPr id="34" name="Google Shape;34;p5"/>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35.pn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jpg"/><Relationship Id="rId6" Type="http://schemas.openxmlformats.org/officeDocument/2006/relationships/image" Target="../media/image15.png"/><Relationship Id="rId7"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ctrTitle"/>
          </p:nvPr>
        </p:nvSpPr>
        <p:spPr>
          <a:xfrm>
            <a:off x="1524000" y="2514600"/>
            <a:ext cx="9144000" cy="1828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Helvetica Neue"/>
              <a:buNone/>
            </a:pPr>
            <a:r>
              <a:rPr lang="en-US"/>
              <a:t>Senior Design Team 312:</a:t>
            </a:r>
            <a:endParaRPr/>
          </a:p>
          <a:p>
            <a:pPr indent="0" lvl="0" marL="0" rtl="0" algn="ctr">
              <a:lnSpc>
                <a:spcPct val="90000"/>
              </a:lnSpc>
              <a:spcBef>
                <a:spcPts val="0"/>
              </a:spcBef>
              <a:spcAft>
                <a:spcPts val="0"/>
              </a:spcAft>
              <a:buClr>
                <a:schemeClr val="dk1"/>
              </a:buClr>
              <a:buSzPts val="6000"/>
              <a:buFont typeface="Helvetica Neue"/>
              <a:buNone/>
            </a:pPr>
            <a:r>
              <a:rPr lang="en-US"/>
              <a:t>Digital Wi-Fi Canopy</a:t>
            </a:r>
            <a:endParaRPr/>
          </a:p>
        </p:txBody>
      </p:sp>
      <p:sp>
        <p:nvSpPr>
          <p:cNvPr id="163" name="Google Shape;163;p25"/>
          <p:cNvSpPr txBox="1"/>
          <p:nvPr>
            <p:ph idx="1" type="subTitle"/>
          </p:nvPr>
        </p:nvSpPr>
        <p:spPr>
          <a:xfrm>
            <a:off x="1524000" y="4567881"/>
            <a:ext cx="9144000" cy="114711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lang="en-US"/>
              <a:t>October 21, 2022</a:t>
            </a:r>
            <a:endParaRPr/>
          </a:p>
        </p:txBody>
      </p:sp>
      <p:sp>
        <p:nvSpPr>
          <p:cNvPr id="164" name="Google Shape;164;p25"/>
          <p:cNvSpPr txBox="1"/>
          <p:nvPr/>
        </p:nvSpPr>
        <p:spPr>
          <a:xfrm>
            <a:off x="2339450" y="1330100"/>
            <a:ext cx="7263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000">
                <a:latin typeface="Helvetica Neue"/>
                <a:ea typeface="Helvetica Neue"/>
                <a:cs typeface="Helvetica Neue"/>
                <a:sym typeface="Helvetica Neue"/>
              </a:rPr>
              <a:t>EEL- 4911C</a:t>
            </a:r>
            <a:endParaRPr b="1" sz="6000">
              <a:latin typeface="Helvetica Neue"/>
              <a:ea typeface="Helvetica Neue"/>
              <a:cs typeface="Helvetica Neue"/>
              <a:sym typeface="Helvetica Neue"/>
            </a:endParaRPr>
          </a:p>
        </p:txBody>
      </p:sp>
      <p:pic>
        <p:nvPicPr>
          <p:cNvPr id="165" name="Google Shape;165;p25"/>
          <p:cNvPicPr preferRelativeResize="0"/>
          <p:nvPr/>
        </p:nvPicPr>
        <p:blipFill>
          <a:blip r:embed="rId3">
            <a:alphaModFix/>
          </a:blip>
          <a:stretch>
            <a:fillRect/>
          </a:stretch>
        </p:blipFill>
        <p:spPr>
          <a:xfrm>
            <a:off x="8971050" y="6355175"/>
            <a:ext cx="3220950" cy="502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Customer Needs</a:t>
            </a:r>
            <a:endParaRPr/>
          </a:p>
        </p:txBody>
      </p:sp>
      <p:sp>
        <p:nvSpPr>
          <p:cNvPr id="272" name="Google Shape;272;p34"/>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Provides Power</a:t>
            </a:r>
            <a:endParaRPr/>
          </a:p>
          <a:p>
            <a:pPr indent="-342900" lvl="0" marL="457200" rtl="0" algn="l">
              <a:spcBef>
                <a:spcPts val="0"/>
              </a:spcBef>
              <a:spcAft>
                <a:spcPts val="0"/>
              </a:spcAft>
              <a:buSzPts val="1800"/>
              <a:buChar char="•"/>
            </a:pPr>
            <a:r>
              <a:rPr lang="en-US"/>
              <a:t>Provides Wifi and Charging Station</a:t>
            </a:r>
            <a:endParaRPr/>
          </a:p>
          <a:p>
            <a:pPr indent="-342900" lvl="0" marL="457200" rtl="0" algn="l">
              <a:spcBef>
                <a:spcPts val="0"/>
              </a:spcBef>
              <a:spcAft>
                <a:spcPts val="0"/>
              </a:spcAft>
              <a:buSzPts val="1800"/>
              <a:buChar char="•"/>
            </a:pPr>
            <a:r>
              <a:rPr lang="en-US"/>
              <a:t>Durable</a:t>
            </a:r>
            <a:endParaRPr/>
          </a:p>
          <a:p>
            <a:pPr indent="-342900" lvl="0" marL="457200" rtl="0" algn="l">
              <a:spcBef>
                <a:spcPts val="0"/>
              </a:spcBef>
              <a:spcAft>
                <a:spcPts val="0"/>
              </a:spcAft>
              <a:buSzPts val="1800"/>
              <a:buChar char="•"/>
            </a:pPr>
            <a:r>
              <a:rPr lang="en-US"/>
              <a:t>Movable</a:t>
            </a:r>
            <a:endParaRPr/>
          </a:p>
          <a:p>
            <a:pPr indent="-342900" lvl="0" marL="457200" rtl="0" algn="l">
              <a:spcBef>
                <a:spcPts val="0"/>
              </a:spcBef>
              <a:spcAft>
                <a:spcPts val="0"/>
              </a:spcAft>
              <a:buSzPts val="1800"/>
              <a:buChar char="•"/>
            </a:pPr>
            <a:r>
              <a:rPr lang="en-US"/>
              <a:t>Maintainable</a:t>
            </a:r>
            <a:endParaRPr/>
          </a:p>
          <a:p>
            <a:pPr indent="-342900" lvl="0" marL="457200" rtl="0" algn="l">
              <a:spcBef>
                <a:spcPts val="0"/>
              </a:spcBef>
              <a:spcAft>
                <a:spcPts val="0"/>
              </a:spcAft>
              <a:buSzPts val="1800"/>
              <a:buChar char="•"/>
            </a:pPr>
            <a:r>
              <a:rPr lang="en-US"/>
              <a:t>Reliable</a:t>
            </a:r>
            <a:endParaRPr/>
          </a:p>
        </p:txBody>
      </p:sp>
      <p:sp>
        <p:nvSpPr>
          <p:cNvPr id="273" name="Google Shape;273;p34"/>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274" name="Google Shape;274;p34"/>
          <p:cNvSpPr txBox="1"/>
          <p:nvPr>
            <p:ph idx="2" type="body"/>
          </p:nvPr>
        </p:nvSpPr>
        <p:spPr>
          <a:xfrm>
            <a:off x="8991600" y="61166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pic>
        <p:nvPicPr>
          <p:cNvPr id="275" name="Google Shape;275;p34"/>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76" name="Google Shape;276;p34"/>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Alana Brandt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Customer Needs</a:t>
            </a:r>
            <a:endParaRPr/>
          </a:p>
        </p:txBody>
      </p:sp>
      <p:sp>
        <p:nvSpPr>
          <p:cNvPr id="283" name="Google Shape;283;p35"/>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Solar Powered</a:t>
            </a:r>
            <a:endParaRPr/>
          </a:p>
          <a:p>
            <a:pPr indent="-342900" lvl="0" marL="457200" rtl="0" algn="l">
              <a:spcBef>
                <a:spcPts val="0"/>
              </a:spcBef>
              <a:spcAft>
                <a:spcPts val="0"/>
              </a:spcAft>
              <a:buSzPts val="1800"/>
              <a:buChar char="•"/>
            </a:pPr>
            <a:r>
              <a:rPr lang="en-US"/>
              <a:t>Charge up to 5 small devices</a:t>
            </a:r>
            <a:endParaRPr/>
          </a:p>
          <a:p>
            <a:pPr indent="-342900" lvl="0" marL="457200" rtl="0" algn="l">
              <a:spcBef>
                <a:spcPts val="0"/>
              </a:spcBef>
              <a:spcAft>
                <a:spcPts val="0"/>
              </a:spcAft>
              <a:buSzPts val="1800"/>
              <a:buChar char="•"/>
            </a:pPr>
            <a:r>
              <a:rPr lang="en-US"/>
              <a:t>Provide w</a:t>
            </a:r>
            <a:r>
              <a:rPr lang="en-US"/>
              <a:t>ifi</a:t>
            </a:r>
            <a:r>
              <a:rPr lang="en-US"/>
              <a:t> for a small area</a:t>
            </a:r>
            <a:endParaRPr/>
          </a:p>
          <a:p>
            <a:pPr indent="-342900" lvl="0" marL="457200" rtl="0" algn="l">
              <a:spcBef>
                <a:spcPts val="0"/>
              </a:spcBef>
              <a:spcAft>
                <a:spcPts val="0"/>
              </a:spcAft>
              <a:buSzPts val="1800"/>
              <a:buChar char="•"/>
            </a:pPr>
            <a:r>
              <a:rPr lang="en-US"/>
              <a:t>Store power using a battery</a:t>
            </a:r>
            <a:endParaRPr/>
          </a:p>
          <a:p>
            <a:pPr indent="-342900" lvl="0" marL="457200" rtl="0" algn="l">
              <a:spcBef>
                <a:spcPts val="0"/>
              </a:spcBef>
              <a:spcAft>
                <a:spcPts val="0"/>
              </a:spcAft>
              <a:buSzPts val="1800"/>
              <a:buChar char="•"/>
            </a:pPr>
            <a:r>
              <a:rPr lang="en-US"/>
              <a:t>Durable</a:t>
            </a:r>
            <a:r>
              <a:rPr lang="en-US"/>
              <a:t> against mild weather</a:t>
            </a:r>
            <a:endParaRPr/>
          </a:p>
          <a:p>
            <a:pPr indent="-342900" lvl="0" marL="457200" rtl="0" algn="l">
              <a:spcBef>
                <a:spcPts val="0"/>
              </a:spcBef>
              <a:spcAft>
                <a:spcPts val="0"/>
              </a:spcAft>
              <a:buSzPts val="1800"/>
              <a:buChar char="•"/>
            </a:pPr>
            <a:r>
              <a:rPr lang="en-US"/>
              <a:t>Movable</a:t>
            </a:r>
            <a:endParaRPr/>
          </a:p>
        </p:txBody>
      </p:sp>
      <p:sp>
        <p:nvSpPr>
          <p:cNvPr id="284" name="Google Shape;284;p35"/>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285" name="Google Shape;285;p35"/>
          <p:cNvSpPr txBox="1"/>
          <p:nvPr>
            <p:ph idx="2" type="body"/>
          </p:nvPr>
        </p:nvSpPr>
        <p:spPr>
          <a:xfrm>
            <a:off x="8981325"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pic>
        <p:nvPicPr>
          <p:cNvPr id="286" name="Google Shape;286;p35"/>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287" name="Google Shape;287;p35"/>
          <p:cNvPicPr preferRelativeResize="0"/>
          <p:nvPr/>
        </p:nvPicPr>
        <p:blipFill>
          <a:blip r:embed="rId4">
            <a:alphaModFix/>
          </a:blip>
          <a:stretch>
            <a:fillRect/>
          </a:stretch>
        </p:blipFill>
        <p:spPr>
          <a:xfrm>
            <a:off x="7550075" y="1960400"/>
            <a:ext cx="3943350" cy="3600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Project Plan</a:t>
            </a:r>
            <a:endParaRPr/>
          </a:p>
        </p:txBody>
      </p:sp>
      <p:sp>
        <p:nvSpPr>
          <p:cNvPr id="294" name="Google Shape;294;p36"/>
          <p:cNvSpPr txBox="1"/>
          <p:nvPr>
            <p:ph idx="1" type="body"/>
          </p:nvPr>
        </p:nvSpPr>
        <p:spPr>
          <a:xfrm>
            <a:off x="6095875" y="1828800"/>
            <a:ext cx="5257800" cy="2161800"/>
          </a:xfrm>
          <a:prstGeom prst="rect">
            <a:avLst/>
          </a:prstGeom>
        </p:spPr>
        <p:txBody>
          <a:bodyPr anchorCtr="0" anchor="t" bIns="45700" lIns="91425" spcFirstLastPara="1" rIns="91425" wrap="square" tIns="45700">
            <a:noAutofit/>
          </a:bodyPr>
          <a:lstStyle/>
          <a:p>
            <a:pPr indent="-355600" lvl="0" marL="457200" rtl="0" algn="l">
              <a:lnSpc>
                <a:spcPct val="200000"/>
              </a:lnSpc>
              <a:spcBef>
                <a:spcPts val="1000"/>
              </a:spcBef>
              <a:spcAft>
                <a:spcPts val="0"/>
              </a:spcAft>
              <a:buSzPts val="2000"/>
              <a:buChar char="•"/>
            </a:pPr>
            <a:r>
              <a:rPr lang="en-US" sz="2000"/>
              <a:t>Our goal is to make an umbrella that uses solar power as a source in order to provide electricity for its users</a:t>
            </a:r>
            <a:endParaRPr sz="2000"/>
          </a:p>
        </p:txBody>
      </p:sp>
      <p:sp>
        <p:nvSpPr>
          <p:cNvPr id="295" name="Google Shape;295;p36"/>
          <p:cNvSpPr txBox="1"/>
          <p:nvPr>
            <p:ph idx="2" type="body"/>
          </p:nvPr>
        </p:nvSpPr>
        <p:spPr>
          <a:xfrm>
            <a:off x="838200" y="1828800"/>
            <a:ext cx="5257800" cy="4267200"/>
          </a:xfrm>
          <a:prstGeom prst="rect">
            <a:avLst/>
          </a:prstGeom>
        </p:spPr>
        <p:txBody>
          <a:bodyPr anchorCtr="0" anchor="t" bIns="45700" lIns="91425" spcFirstLastPara="1" rIns="91425" wrap="square" tIns="45700">
            <a:normAutofit fontScale="40000" lnSpcReduction="20000"/>
          </a:bodyPr>
          <a:lstStyle/>
          <a:p>
            <a:pPr indent="-332750" lvl="0" marL="457200" rtl="0" algn="l">
              <a:lnSpc>
                <a:spcPct val="200000"/>
              </a:lnSpc>
              <a:spcBef>
                <a:spcPts val="1000"/>
              </a:spcBef>
              <a:spcAft>
                <a:spcPts val="0"/>
              </a:spcAft>
              <a:buSzPct val="80393"/>
              <a:buChar char="•"/>
            </a:pPr>
            <a:r>
              <a:rPr lang="en-US" sz="5100"/>
              <a:t>The digital wifi </a:t>
            </a:r>
            <a:r>
              <a:rPr lang="en-US" sz="5100"/>
              <a:t>canopy</a:t>
            </a:r>
            <a:r>
              <a:rPr lang="en-US" sz="5100"/>
              <a:t> will provide power to charge users electronics and </a:t>
            </a:r>
            <a:r>
              <a:rPr lang="en-US" sz="5100"/>
              <a:t>the</a:t>
            </a:r>
            <a:r>
              <a:rPr lang="en-US" sz="5100"/>
              <a:t> wifi </a:t>
            </a:r>
            <a:r>
              <a:rPr lang="en-US" sz="5100"/>
              <a:t>repeater at the same time</a:t>
            </a:r>
            <a:endParaRPr sz="5100"/>
          </a:p>
          <a:p>
            <a:pPr indent="-332750" lvl="0" marL="457200" rtl="0" algn="l">
              <a:lnSpc>
                <a:spcPct val="200000"/>
              </a:lnSpc>
              <a:spcBef>
                <a:spcPts val="0"/>
              </a:spcBef>
              <a:spcAft>
                <a:spcPts val="0"/>
              </a:spcAft>
              <a:buSzPct val="80393"/>
              <a:buChar char="•"/>
            </a:pPr>
            <a:r>
              <a:rPr lang="en-US" sz="5100"/>
              <a:t>The canopy will be sturdy enough to sustain mild weather but will also be able to disassemble if the weather becomes worse</a:t>
            </a:r>
            <a:endParaRPr sz="5100"/>
          </a:p>
          <a:p>
            <a:pPr indent="0" lvl="0" marL="0" rtl="0" algn="l">
              <a:spcBef>
                <a:spcPts val="1000"/>
              </a:spcBef>
              <a:spcAft>
                <a:spcPts val="0"/>
              </a:spcAft>
              <a:buNone/>
            </a:pPr>
            <a:r>
              <a:t/>
            </a:r>
            <a:endParaRPr/>
          </a:p>
        </p:txBody>
      </p:sp>
      <p:sp>
        <p:nvSpPr>
          <p:cNvPr id="296" name="Google Shape;296;p36"/>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97" name="Google Shape;297;p36"/>
          <p:cNvPicPr preferRelativeResize="0"/>
          <p:nvPr/>
        </p:nvPicPr>
        <p:blipFill>
          <a:blip r:embed="rId3">
            <a:alphaModFix/>
          </a:blip>
          <a:stretch>
            <a:fillRect/>
          </a:stretch>
        </p:blipFill>
        <p:spPr>
          <a:xfrm>
            <a:off x="7655825" y="3620075"/>
            <a:ext cx="2137898" cy="2137898"/>
          </a:xfrm>
          <a:prstGeom prst="rect">
            <a:avLst/>
          </a:prstGeom>
          <a:noFill/>
          <a:ln>
            <a:noFill/>
          </a:ln>
        </p:spPr>
      </p:pic>
      <p:pic>
        <p:nvPicPr>
          <p:cNvPr id="298" name="Google Shape;298;p36"/>
          <p:cNvPicPr preferRelativeResize="0"/>
          <p:nvPr/>
        </p:nvPicPr>
        <p:blipFill>
          <a:blip r:embed="rId4">
            <a:alphaModFix/>
          </a:blip>
          <a:stretch>
            <a:fillRect/>
          </a:stretch>
        </p:blipFill>
        <p:spPr>
          <a:xfrm>
            <a:off x="8971050" y="6355175"/>
            <a:ext cx="3220950" cy="502825"/>
          </a:xfrm>
          <a:prstGeom prst="rect">
            <a:avLst/>
          </a:prstGeom>
          <a:noFill/>
          <a:ln>
            <a:noFill/>
          </a:ln>
        </p:spPr>
      </p:pic>
      <p:sp>
        <p:nvSpPr>
          <p:cNvPr id="299" name="Google Shape;299;p36"/>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Hetanshu Patel</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Decomposition</a:t>
            </a:r>
            <a:endParaRPr/>
          </a:p>
        </p:txBody>
      </p:sp>
      <p:sp>
        <p:nvSpPr>
          <p:cNvPr id="306" name="Google Shape;306;p37"/>
          <p:cNvSpPr txBox="1"/>
          <p:nvPr>
            <p:ph idx="1" type="body"/>
          </p:nvPr>
        </p:nvSpPr>
        <p:spPr>
          <a:xfrm>
            <a:off x="806150" y="1657375"/>
            <a:ext cx="10515600" cy="42705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Level 0</a:t>
            </a:r>
            <a:endParaRPr/>
          </a:p>
          <a:p>
            <a:pPr indent="0" lvl="0" marL="0" rtl="0" algn="l">
              <a:spcBef>
                <a:spcPts val="1000"/>
              </a:spcBef>
              <a:spcAft>
                <a:spcPts val="0"/>
              </a:spcAft>
              <a:buNone/>
            </a:pPr>
            <a:r>
              <a:t/>
            </a:r>
            <a:endParaRPr/>
          </a:p>
        </p:txBody>
      </p:sp>
      <p:sp>
        <p:nvSpPr>
          <p:cNvPr id="307" name="Google Shape;307;p37"/>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08" name="Google Shape;308;p37"/>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309" name="Google Shape;309;p37"/>
          <p:cNvPicPr preferRelativeResize="0"/>
          <p:nvPr/>
        </p:nvPicPr>
        <p:blipFill>
          <a:blip r:embed="rId4">
            <a:alphaModFix/>
          </a:blip>
          <a:stretch>
            <a:fillRect/>
          </a:stretch>
        </p:blipFill>
        <p:spPr>
          <a:xfrm>
            <a:off x="2135963" y="2241825"/>
            <a:ext cx="7743825" cy="3562350"/>
          </a:xfrm>
          <a:prstGeom prst="rect">
            <a:avLst/>
          </a:prstGeom>
          <a:noFill/>
          <a:ln>
            <a:noFill/>
          </a:ln>
        </p:spPr>
      </p:pic>
      <p:sp>
        <p:nvSpPr>
          <p:cNvPr id="310" name="Google Shape;310;p37"/>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Decomposition</a:t>
            </a:r>
            <a:endParaRPr/>
          </a:p>
        </p:txBody>
      </p:sp>
      <p:sp>
        <p:nvSpPr>
          <p:cNvPr id="317" name="Google Shape;317;p38"/>
          <p:cNvSpPr txBox="1"/>
          <p:nvPr>
            <p:ph idx="1" type="body"/>
          </p:nvPr>
        </p:nvSpPr>
        <p:spPr>
          <a:xfrm>
            <a:off x="838200" y="1887750"/>
            <a:ext cx="10515600" cy="42705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Level 1</a:t>
            </a:r>
            <a:endParaRPr/>
          </a:p>
          <a:p>
            <a:pPr indent="0" lvl="0" marL="0" rtl="0" algn="l">
              <a:spcBef>
                <a:spcPts val="1000"/>
              </a:spcBef>
              <a:spcAft>
                <a:spcPts val="0"/>
              </a:spcAft>
              <a:buNone/>
            </a:pPr>
            <a:r>
              <a:t/>
            </a:r>
            <a:endParaRPr/>
          </a:p>
        </p:txBody>
      </p:sp>
      <p:sp>
        <p:nvSpPr>
          <p:cNvPr id="318" name="Google Shape;318;p38"/>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19" name="Google Shape;319;p38"/>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320" name="Google Shape;320;p38"/>
          <p:cNvPicPr preferRelativeResize="0"/>
          <p:nvPr/>
        </p:nvPicPr>
        <p:blipFill>
          <a:blip r:embed="rId4">
            <a:alphaModFix/>
          </a:blip>
          <a:stretch>
            <a:fillRect/>
          </a:stretch>
        </p:blipFill>
        <p:spPr>
          <a:xfrm>
            <a:off x="2105025" y="2420788"/>
            <a:ext cx="7981950" cy="2581275"/>
          </a:xfrm>
          <a:prstGeom prst="rect">
            <a:avLst/>
          </a:prstGeom>
          <a:noFill/>
          <a:ln>
            <a:noFill/>
          </a:ln>
        </p:spPr>
      </p:pic>
      <p:sp>
        <p:nvSpPr>
          <p:cNvPr id="321" name="Google Shape;321;p38"/>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Decomposition</a:t>
            </a:r>
            <a:endParaRPr/>
          </a:p>
        </p:txBody>
      </p:sp>
      <p:sp>
        <p:nvSpPr>
          <p:cNvPr id="328" name="Google Shape;328;p39"/>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329" name="Google Shape;329;p39"/>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30" name="Google Shape;330;p39"/>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331" name="Google Shape;331;p39"/>
          <p:cNvPicPr preferRelativeResize="0"/>
          <p:nvPr/>
        </p:nvPicPr>
        <p:blipFill>
          <a:blip r:embed="rId4">
            <a:alphaModFix/>
          </a:blip>
          <a:stretch>
            <a:fillRect/>
          </a:stretch>
        </p:blipFill>
        <p:spPr>
          <a:xfrm>
            <a:off x="2613850" y="1513773"/>
            <a:ext cx="6357199" cy="4500324"/>
          </a:xfrm>
          <a:prstGeom prst="rect">
            <a:avLst/>
          </a:prstGeom>
          <a:noFill/>
          <a:ln>
            <a:noFill/>
          </a:ln>
        </p:spPr>
      </p:pic>
      <p:sp>
        <p:nvSpPr>
          <p:cNvPr id="332" name="Google Shape;332;p39"/>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Decomposition</a:t>
            </a:r>
            <a:endParaRPr/>
          </a:p>
        </p:txBody>
      </p:sp>
      <p:sp>
        <p:nvSpPr>
          <p:cNvPr id="339" name="Google Shape;339;p40"/>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Cross-Reference Table</a:t>
            </a:r>
            <a:endParaRPr/>
          </a:p>
        </p:txBody>
      </p:sp>
      <p:sp>
        <p:nvSpPr>
          <p:cNvPr id="340" name="Google Shape;340;p40"/>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41" name="Google Shape;341;p40"/>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342" name="Google Shape;342;p40"/>
          <p:cNvPicPr preferRelativeResize="0"/>
          <p:nvPr/>
        </p:nvPicPr>
        <p:blipFill>
          <a:blip r:embed="rId4">
            <a:alphaModFix/>
          </a:blip>
          <a:stretch>
            <a:fillRect/>
          </a:stretch>
        </p:blipFill>
        <p:spPr>
          <a:xfrm>
            <a:off x="1791200" y="2264925"/>
            <a:ext cx="8191500" cy="2762250"/>
          </a:xfrm>
          <a:prstGeom prst="rect">
            <a:avLst/>
          </a:prstGeom>
          <a:noFill/>
          <a:ln>
            <a:noFill/>
          </a:ln>
        </p:spPr>
      </p:pic>
      <p:sp>
        <p:nvSpPr>
          <p:cNvPr id="343" name="Google Shape;343;p40"/>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Summary</a:t>
            </a:r>
            <a:endParaRPr/>
          </a:p>
        </p:txBody>
      </p:sp>
      <p:sp>
        <p:nvSpPr>
          <p:cNvPr id="350" name="Google Shape;350;p41"/>
          <p:cNvSpPr txBox="1"/>
          <p:nvPr>
            <p:ph idx="1" type="body"/>
          </p:nvPr>
        </p:nvSpPr>
        <p:spPr>
          <a:xfrm>
            <a:off x="65000" y="1469100"/>
            <a:ext cx="5888100" cy="4796100"/>
          </a:xfrm>
          <a:prstGeom prst="rect">
            <a:avLst/>
          </a:prstGeom>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AutoNum type="arabicPeriod"/>
            </a:pPr>
            <a:r>
              <a:rPr lang="en-US" sz="1800">
                <a:latin typeface="Arial"/>
                <a:ea typeface="Arial"/>
                <a:cs typeface="Arial"/>
                <a:sym typeface="Arial"/>
              </a:rPr>
              <a:t>Uses solar energy to charge devices: Critical</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This target is essential to the project. This is the primary purpose of building the device. Metric is binary as it only needs to use solar power per customer instructions.</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0" lvl="0" marL="91440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AutoNum type="arabicPeriod"/>
            </a:pPr>
            <a:r>
              <a:rPr lang="en-US" sz="1800">
                <a:latin typeface="Arial"/>
                <a:ea typeface="Arial"/>
                <a:cs typeface="Arial"/>
                <a:sym typeface="Arial"/>
              </a:rPr>
              <a:t>Device will not break under a Hurricane:</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This target is important for the safety and well-being of the people and the device. The metric was taken from the requirements of the Florida Building Code. The only limit to resistance would be the cost and not being able to be permanently fixed.</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0" rtl="0" algn="l">
              <a:spcBef>
                <a:spcPts val="1000"/>
              </a:spcBef>
              <a:spcAft>
                <a:spcPts val="0"/>
              </a:spcAft>
              <a:buNone/>
            </a:pPr>
            <a:r>
              <a:t/>
            </a:r>
            <a:endParaRPr sz="1800"/>
          </a:p>
        </p:txBody>
      </p:sp>
      <p:sp>
        <p:nvSpPr>
          <p:cNvPr id="351" name="Google Shape;351;p41"/>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52" name="Google Shape;352;p41"/>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353" name="Google Shape;353;p41"/>
          <p:cNvPicPr preferRelativeResize="0"/>
          <p:nvPr/>
        </p:nvPicPr>
        <p:blipFill>
          <a:blip r:embed="rId4">
            <a:alphaModFix/>
          </a:blip>
          <a:stretch>
            <a:fillRect/>
          </a:stretch>
        </p:blipFill>
        <p:spPr>
          <a:xfrm>
            <a:off x="8691900" y="862775"/>
            <a:ext cx="2661900" cy="2794500"/>
          </a:xfrm>
          <a:prstGeom prst="rect">
            <a:avLst/>
          </a:prstGeom>
          <a:noFill/>
          <a:ln>
            <a:noFill/>
          </a:ln>
        </p:spPr>
      </p:pic>
      <p:pic>
        <p:nvPicPr>
          <p:cNvPr id="354" name="Google Shape;354;p41"/>
          <p:cNvPicPr preferRelativeResize="0"/>
          <p:nvPr/>
        </p:nvPicPr>
        <p:blipFill>
          <a:blip r:embed="rId5">
            <a:alphaModFix/>
          </a:blip>
          <a:stretch>
            <a:fillRect/>
          </a:stretch>
        </p:blipFill>
        <p:spPr>
          <a:xfrm>
            <a:off x="6179450" y="3952491"/>
            <a:ext cx="3136170" cy="2107476"/>
          </a:xfrm>
          <a:prstGeom prst="rect">
            <a:avLst/>
          </a:prstGeom>
          <a:noFill/>
          <a:ln>
            <a:noFill/>
          </a:ln>
        </p:spPr>
      </p:pic>
      <p:sp>
        <p:nvSpPr>
          <p:cNvPr id="355" name="Google Shape;355;p41"/>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Summary</a:t>
            </a:r>
            <a:endParaRPr/>
          </a:p>
        </p:txBody>
      </p:sp>
      <p:sp>
        <p:nvSpPr>
          <p:cNvPr id="362" name="Google Shape;362;p42"/>
          <p:cNvSpPr txBox="1"/>
          <p:nvPr>
            <p:ph idx="1" type="body"/>
          </p:nvPr>
        </p:nvSpPr>
        <p:spPr>
          <a:xfrm>
            <a:off x="136500" y="1449600"/>
            <a:ext cx="5895900" cy="46854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latin typeface="Arial"/>
                <a:ea typeface="Arial"/>
                <a:cs typeface="Arial"/>
                <a:sym typeface="Arial"/>
              </a:rPr>
              <a:t>3.   </a:t>
            </a:r>
            <a:r>
              <a:rPr lang="en-US" sz="1800">
                <a:latin typeface="Arial"/>
                <a:ea typeface="Arial"/>
                <a:cs typeface="Arial"/>
                <a:sym typeface="Arial"/>
              </a:rPr>
              <a:t>Will not be permanently attached:</a:t>
            </a:r>
            <a:endParaRPr sz="1800">
              <a:latin typeface="Arial"/>
              <a:ea typeface="Arial"/>
              <a:cs typeface="Arial"/>
              <a:sym typeface="Arial"/>
            </a:endParaRPr>
          </a:p>
          <a:p>
            <a:pPr indent="0" lvl="0" marL="914400" rtl="0" algn="l">
              <a:lnSpc>
                <a:spcPct val="100000"/>
              </a:lnSpc>
              <a:spcBef>
                <a:spcPts val="0"/>
              </a:spcBef>
              <a:spcAft>
                <a:spcPts val="0"/>
              </a:spcAft>
              <a:buClr>
                <a:schemeClr val="dk1"/>
              </a:buClr>
              <a:buSzPts val="1100"/>
              <a:buFont typeface="Arial"/>
              <a:buNone/>
            </a:pPr>
            <a:r>
              <a:rPr lang="en-US" sz="1800">
                <a:latin typeface="Arial"/>
                <a:ea typeface="Arial"/>
                <a:cs typeface="Arial"/>
                <a:sym typeface="Arial"/>
              </a:rPr>
              <a:t>This target aims to make the device movable to any place that is needed without it being destroyed. This is a goal but can be dismissed if incompatible with the previous target.</a:t>
            </a:r>
            <a:endParaRPr sz="1800">
              <a:latin typeface="Arial"/>
              <a:ea typeface="Arial"/>
              <a:cs typeface="Arial"/>
              <a:sym typeface="Arial"/>
            </a:endParaRPr>
          </a:p>
          <a:p>
            <a:pPr indent="0" lvl="0" marL="91440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lang="en-US" sz="1800">
                <a:latin typeface="Arial"/>
                <a:ea typeface="Arial"/>
                <a:cs typeface="Arial"/>
                <a:sym typeface="Arial"/>
              </a:rPr>
              <a:t>4. 	Provides WiFi to a Small Area: </a:t>
            </a:r>
            <a:endParaRPr sz="1800">
              <a:latin typeface="Arial"/>
              <a:ea typeface="Arial"/>
              <a:cs typeface="Arial"/>
              <a:sym typeface="Arial"/>
            </a:endParaRPr>
          </a:p>
          <a:p>
            <a:pPr indent="0" lvl="0" marL="0" rtl="0" algn="l">
              <a:lnSpc>
                <a:spcPct val="100000"/>
              </a:lnSpc>
              <a:spcBef>
                <a:spcPts val="0"/>
              </a:spcBef>
              <a:spcAft>
                <a:spcPts val="0"/>
              </a:spcAft>
              <a:buNone/>
            </a:pPr>
            <a:r>
              <a:rPr lang="en-US" sz="1800">
                <a:latin typeface="Arial"/>
                <a:ea typeface="Arial"/>
                <a:cs typeface="Arial"/>
                <a:sym typeface="Arial"/>
              </a:rPr>
              <a:t> 		This target is moderately important as it is a 			soft requirement 	and can be adjusted 				depending on price and power consumption. 			We will measure the broadcast of the network		at different points more than 600m away from 		the device to see the reach.</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lang="en-US" sz="1800">
                <a:latin typeface="Arial"/>
                <a:ea typeface="Arial"/>
                <a:cs typeface="Arial"/>
                <a:sym typeface="Arial"/>
              </a:rPr>
              <a:t>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0" rtl="0" algn="l">
              <a:spcBef>
                <a:spcPts val="1000"/>
              </a:spcBef>
              <a:spcAft>
                <a:spcPts val="0"/>
              </a:spcAft>
              <a:buNone/>
            </a:pPr>
            <a:r>
              <a:t/>
            </a:r>
            <a:endParaRPr sz="1800"/>
          </a:p>
        </p:txBody>
      </p:sp>
      <p:sp>
        <p:nvSpPr>
          <p:cNvPr id="363" name="Google Shape;363;p42"/>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64" name="Google Shape;364;p42"/>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65" name="Google Shape;365;p42"/>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pic>
        <p:nvPicPr>
          <p:cNvPr id="366" name="Google Shape;366;p42"/>
          <p:cNvPicPr preferRelativeResize="0"/>
          <p:nvPr/>
        </p:nvPicPr>
        <p:blipFill>
          <a:blip r:embed="rId4">
            <a:alphaModFix/>
          </a:blip>
          <a:stretch>
            <a:fillRect/>
          </a:stretch>
        </p:blipFill>
        <p:spPr>
          <a:xfrm>
            <a:off x="6259975" y="3920237"/>
            <a:ext cx="3220950" cy="2113213"/>
          </a:xfrm>
          <a:prstGeom prst="rect">
            <a:avLst/>
          </a:prstGeom>
          <a:noFill/>
          <a:ln>
            <a:noFill/>
          </a:ln>
        </p:spPr>
      </p:pic>
      <p:pic>
        <p:nvPicPr>
          <p:cNvPr id="367" name="Google Shape;367;p42"/>
          <p:cNvPicPr preferRelativeResize="0"/>
          <p:nvPr/>
        </p:nvPicPr>
        <p:blipFill rotWithShape="1">
          <a:blip r:embed="rId5">
            <a:alphaModFix/>
          </a:blip>
          <a:srcRect b="9329" l="0" r="0" t="0"/>
          <a:stretch/>
        </p:blipFill>
        <p:spPr>
          <a:xfrm>
            <a:off x="8637700" y="1315775"/>
            <a:ext cx="2559464" cy="2113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Summary</a:t>
            </a:r>
            <a:endParaRPr/>
          </a:p>
        </p:txBody>
      </p:sp>
      <p:sp>
        <p:nvSpPr>
          <p:cNvPr id="374" name="Google Shape;374;p43"/>
          <p:cNvSpPr txBox="1"/>
          <p:nvPr>
            <p:ph idx="1" type="body"/>
          </p:nvPr>
        </p:nvSpPr>
        <p:spPr>
          <a:xfrm>
            <a:off x="117000" y="1578625"/>
            <a:ext cx="6585000" cy="42705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latin typeface="Arial"/>
                <a:ea typeface="Arial"/>
                <a:cs typeface="Arial"/>
                <a:sym typeface="Arial"/>
              </a:rPr>
              <a:t>    5. 	Components are accessible and replaceable:</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This target aims to facilitate the interchange of pieces and the replacement of faulty equipment in the device. It also helps the long-term goal of modularity in the device. All pieces that need to be replaced at some point should be easily accessible to a crew without complete disassembly.</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lang="en-US" sz="1800">
                <a:latin typeface="Arial"/>
                <a:ea typeface="Arial"/>
                <a:cs typeface="Arial"/>
                <a:sym typeface="Arial"/>
              </a:rPr>
              <a:t>    6. 	Will use a battery to store power: Critical</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This target’s goal is to make the device usable even without constant sun at any given time. The battery should last at least 10 hours. </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The battery will be timed from fully charged until total depletion and should be more than 10h.</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0" rtl="0" algn="l">
              <a:spcBef>
                <a:spcPts val="1000"/>
              </a:spcBef>
              <a:spcAft>
                <a:spcPts val="0"/>
              </a:spcAft>
              <a:buNone/>
            </a:pPr>
            <a:r>
              <a:t/>
            </a:r>
            <a:endParaRPr sz="1800"/>
          </a:p>
        </p:txBody>
      </p:sp>
      <p:sp>
        <p:nvSpPr>
          <p:cNvPr id="375" name="Google Shape;375;p43"/>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76" name="Google Shape;376;p43"/>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77" name="Google Shape;377;p43"/>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pic>
        <p:nvPicPr>
          <p:cNvPr id="378" name="Google Shape;378;p43"/>
          <p:cNvPicPr preferRelativeResize="0"/>
          <p:nvPr/>
        </p:nvPicPr>
        <p:blipFill rotWithShape="1">
          <a:blip r:embed="rId4">
            <a:alphaModFix/>
          </a:blip>
          <a:srcRect b="6890" l="0" r="0" t="0"/>
          <a:stretch/>
        </p:blipFill>
        <p:spPr>
          <a:xfrm>
            <a:off x="8736875" y="365125"/>
            <a:ext cx="2223151" cy="3334061"/>
          </a:xfrm>
          <a:prstGeom prst="rect">
            <a:avLst/>
          </a:prstGeom>
          <a:noFill/>
          <a:ln>
            <a:noFill/>
          </a:ln>
        </p:spPr>
      </p:pic>
      <p:pic>
        <p:nvPicPr>
          <p:cNvPr id="379" name="Google Shape;379;p43"/>
          <p:cNvPicPr preferRelativeResize="0"/>
          <p:nvPr/>
        </p:nvPicPr>
        <p:blipFill>
          <a:blip r:embed="rId5">
            <a:alphaModFix/>
          </a:blip>
          <a:stretch>
            <a:fillRect/>
          </a:stretch>
        </p:blipFill>
        <p:spPr>
          <a:xfrm>
            <a:off x="6598325" y="3699825"/>
            <a:ext cx="2593676" cy="25936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838200" y="3586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Team Introductions</a:t>
            </a:r>
            <a:endParaRPr/>
          </a:p>
        </p:txBody>
      </p:sp>
      <p:sp>
        <p:nvSpPr>
          <p:cNvPr id="171" name="Google Shape;171;p2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172" name="Google Shape;172;p26"/>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173" name="Google Shape;173;p26"/>
          <p:cNvPicPr preferRelativeResize="0"/>
          <p:nvPr/>
        </p:nvPicPr>
        <p:blipFill rotWithShape="1">
          <a:blip r:embed="rId4">
            <a:alphaModFix/>
          </a:blip>
          <a:srcRect b="31057" l="12495" r="0" t="26950"/>
          <a:stretch/>
        </p:blipFill>
        <p:spPr>
          <a:xfrm>
            <a:off x="3482825" y="1827800"/>
            <a:ext cx="1982674" cy="1877225"/>
          </a:xfrm>
          <a:prstGeom prst="rect">
            <a:avLst/>
          </a:prstGeom>
          <a:noFill/>
          <a:ln>
            <a:noFill/>
          </a:ln>
        </p:spPr>
      </p:pic>
      <p:sp>
        <p:nvSpPr>
          <p:cNvPr id="174" name="Google Shape;174;p26"/>
          <p:cNvSpPr txBox="1"/>
          <p:nvPr/>
        </p:nvSpPr>
        <p:spPr>
          <a:xfrm>
            <a:off x="3511913" y="3921975"/>
            <a:ext cx="1924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Helvetica Neue"/>
                <a:ea typeface="Helvetica Neue"/>
                <a:cs typeface="Helvetica Neue"/>
                <a:sym typeface="Helvetica Neue"/>
              </a:rPr>
              <a:t>Alana Brandt</a:t>
            </a:r>
            <a:endParaRPr sz="1800">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Lead Electrical Engineer</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75" name="Google Shape;175;p26"/>
          <p:cNvPicPr preferRelativeResize="0"/>
          <p:nvPr/>
        </p:nvPicPr>
        <p:blipFill rotWithShape="1">
          <a:blip r:embed="rId5">
            <a:alphaModFix/>
          </a:blip>
          <a:srcRect b="7263" l="0" r="0" t="11217"/>
          <a:stretch/>
        </p:blipFill>
        <p:spPr>
          <a:xfrm>
            <a:off x="417275" y="1811688"/>
            <a:ext cx="1723101" cy="2107824"/>
          </a:xfrm>
          <a:prstGeom prst="rect">
            <a:avLst/>
          </a:prstGeom>
          <a:noFill/>
          <a:ln>
            <a:noFill/>
          </a:ln>
        </p:spPr>
      </p:pic>
      <p:sp>
        <p:nvSpPr>
          <p:cNvPr id="176" name="Google Shape;176;p26"/>
          <p:cNvSpPr txBox="1"/>
          <p:nvPr/>
        </p:nvSpPr>
        <p:spPr>
          <a:xfrm>
            <a:off x="316563" y="4046875"/>
            <a:ext cx="1924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Helvetica Neue"/>
                <a:ea typeface="Helvetica Neue"/>
                <a:cs typeface="Helvetica Neue"/>
                <a:sym typeface="Helvetica Neue"/>
              </a:rPr>
              <a:t>Angel Salges</a:t>
            </a:r>
            <a:endParaRPr sz="1800">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Team Leader</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77" name="Google Shape;177;p26"/>
          <p:cNvPicPr preferRelativeResize="0"/>
          <p:nvPr/>
        </p:nvPicPr>
        <p:blipFill rotWithShape="1">
          <a:blip r:embed="rId6">
            <a:alphaModFix/>
          </a:blip>
          <a:srcRect b="0" l="13020" r="16823" t="0"/>
          <a:stretch/>
        </p:blipFill>
        <p:spPr>
          <a:xfrm>
            <a:off x="8856225" y="1770476"/>
            <a:ext cx="1723100" cy="1991861"/>
          </a:xfrm>
          <a:prstGeom prst="rect">
            <a:avLst/>
          </a:prstGeom>
          <a:noFill/>
          <a:ln>
            <a:noFill/>
          </a:ln>
        </p:spPr>
      </p:pic>
      <p:sp>
        <p:nvSpPr>
          <p:cNvPr id="178" name="Google Shape;178;p26"/>
          <p:cNvSpPr txBox="1"/>
          <p:nvPr/>
        </p:nvSpPr>
        <p:spPr>
          <a:xfrm>
            <a:off x="8217775" y="4029675"/>
            <a:ext cx="3000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Helvetica Neue"/>
                <a:ea typeface="Helvetica Neue"/>
                <a:cs typeface="Helvetica Neue"/>
                <a:sym typeface="Helvetica Neue"/>
              </a:rPr>
              <a:t>Victor Perry</a:t>
            </a:r>
            <a:endParaRPr sz="18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US">
                <a:solidFill>
                  <a:schemeClr val="dk1"/>
                </a:solidFill>
                <a:latin typeface="Helvetica Neue"/>
                <a:ea typeface="Helvetica Neue"/>
                <a:cs typeface="Helvetica Neue"/>
                <a:sym typeface="Helvetica Neue"/>
              </a:rPr>
              <a:t>Test &amp; Development</a:t>
            </a:r>
            <a:endParaRPr>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US">
                <a:solidFill>
                  <a:schemeClr val="dk1"/>
                </a:solidFill>
                <a:latin typeface="Helvetica Neue"/>
                <a:ea typeface="Helvetica Neue"/>
                <a:cs typeface="Helvetica Neue"/>
                <a:sym typeface="Helvetica Neue"/>
              </a:rPr>
              <a:t>Engineer</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pic>
        <p:nvPicPr>
          <p:cNvPr id="179" name="Google Shape;179;p26"/>
          <p:cNvPicPr preferRelativeResize="0"/>
          <p:nvPr/>
        </p:nvPicPr>
        <p:blipFill>
          <a:blip r:embed="rId7">
            <a:alphaModFix/>
          </a:blip>
          <a:stretch>
            <a:fillRect/>
          </a:stretch>
        </p:blipFill>
        <p:spPr>
          <a:xfrm>
            <a:off x="6369800" y="1770488"/>
            <a:ext cx="1582121" cy="1991850"/>
          </a:xfrm>
          <a:prstGeom prst="rect">
            <a:avLst/>
          </a:prstGeom>
          <a:noFill/>
          <a:ln>
            <a:noFill/>
          </a:ln>
        </p:spPr>
      </p:pic>
      <p:sp>
        <p:nvSpPr>
          <p:cNvPr id="180" name="Google Shape;180;p26"/>
          <p:cNvSpPr txBox="1"/>
          <p:nvPr/>
        </p:nvSpPr>
        <p:spPr>
          <a:xfrm>
            <a:off x="6209850" y="4046875"/>
            <a:ext cx="1779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Helvetica Neue"/>
                <a:ea typeface="Helvetica Neue"/>
                <a:cs typeface="Helvetica Neue"/>
                <a:sym typeface="Helvetica Neue"/>
              </a:rPr>
              <a:t>Hetanshu Patel</a:t>
            </a:r>
            <a:endParaRPr sz="1800">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Software &amp; Hardware Integration</a:t>
            </a:r>
            <a:endParaRPr>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Presentation Recap</a:t>
            </a:r>
            <a:endParaRPr/>
          </a:p>
        </p:txBody>
      </p:sp>
      <p:sp>
        <p:nvSpPr>
          <p:cNvPr id="386" name="Google Shape;386;p44"/>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fontScale="77500" lnSpcReduction="10000"/>
          </a:bodyPr>
          <a:lstStyle/>
          <a:p>
            <a:pPr indent="-317182" lvl="0" marL="457200" rtl="0" algn="l">
              <a:spcBef>
                <a:spcPts val="1000"/>
              </a:spcBef>
              <a:spcAft>
                <a:spcPts val="0"/>
              </a:spcAft>
              <a:buSzPct val="64285"/>
              <a:buChar char="●"/>
            </a:pPr>
            <a:r>
              <a:rPr lang="en-US"/>
              <a:t>Project Background</a:t>
            </a:r>
            <a:endParaRPr/>
          </a:p>
          <a:p>
            <a:pPr indent="0" lvl="0" marL="457200" rtl="0" algn="l">
              <a:spcBef>
                <a:spcPts val="1000"/>
              </a:spcBef>
              <a:spcAft>
                <a:spcPts val="0"/>
              </a:spcAft>
              <a:buNone/>
            </a:pPr>
            <a:r>
              <a:rPr lang="en-US"/>
              <a:t>- We want to provide a wifi canopy to the local community</a:t>
            </a:r>
            <a:endParaRPr/>
          </a:p>
          <a:p>
            <a:pPr indent="-317182" lvl="0" marL="457200" rtl="0" algn="l">
              <a:spcBef>
                <a:spcPts val="1000"/>
              </a:spcBef>
              <a:spcAft>
                <a:spcPts val="0"/>
              </a:spcAft>
              <a:buSzPct val="64285"/>
              <a:buChar char="●"/>
            </a:pPr>
            <a:r>
              <a:rPr lang="en-US"/>
              <a:t>Project Scope</a:t>
            </a:r>
            <a:endParaRPr/>
          </a:p>
          <a:p>
            <a:pPr indent="0" lvl="0" marL="457200" rtl="0" algn="l">
              <a:spcBef>
                <a:spcPts val="1000"/>
              </a:spcBef>
              <a:spcAft>
                <a:spcPts val="0"/>
              </a:spcAft>
              <a:buNone/>
            </a:pPr>
            <a:r>
              <a:rPr lang="en-US"/>
              <a:t>- To improve the daily lives of the local community.</a:t>
            </a:r>
            <a:endParaRPr/>
          </a:p>
          <a:p>
            <a:pPr indent="-317182" lvl="0" marL="457200" rtl="0" algn="l">
              <a:spcBef>
                <a:spcPts val="1000"/>
              </a:spcBef>
              <a:spcAft>
                <a:spcPts val="0"/>
              </a:spcAft>
              <a:buSzPct val="64285"/>
              <a:buChar char="●"/>
            </a:pPr>
            <a:r>
              <a:rPr lang="en-US"/>
              <a:t>Customer Needs/Targets</a:t>
            </a:r>
            <a:endParaRPr/>
          </a:p>
          <a:p>
            <a:pPr indent="0" lvl="0" marL="457200" rtl="0" algn="l">
              <a:spcBef>
                <a:spcPts val="1000"/>
              </a:spcBef>
              <a:spcAft>
                <a:spcPts val="0"/>
              </a:spcAft>
              <a:buNone/>
            </a:pPr>
            <a:r>
              <a:rPr lang="en-US"/>
              <a:t>- To satisfy design requirements, along with being mobile, durable, and reliable</a:t>
            </a:r>
            <a:endParaRPr/>
          </a:p>
          <a:p>
            <a:pPr indent="-317182" lvl="0" marL="457200" rtl="0" algn="l">
              <a:spcBef>
                <a:spcPts val="1000"/>
              </a:spcBef>
              <a:spcAft>
                <a:spcPts val="0"/>
              </a:spcAft>
              <a:buSzPct val="64285"/>
              <a:buChar char="●"/>
            </a:pPr>
            <a:r>
              <a:rPr lang="en-US"/>
              <a:t>Project Plan</a:t>
            </a:r>
            <a:endParaRPr/>
          </a:p>
          <a:p>
            <a:pPr indent="0" lvl="0" marL="457200" rtl="0" algn="l">
              <a:spcBef>
                <a:spcPts val="1000"/>
              </a:spcBef>
              <a:spcAft>
                <a:spcPts val="0"/>
              </a:spcAft>
              <a:buNone/>
            </a:pPr>
            <a:r>
              <a:rPr lang="en-US"/>
              <a:t>- To use solar power to provide electricity to its users.</a:t>
            </a:r>
            <a:endParaRPr/>
          </a:p>
          <a:p>
            <a:pPr indent="-317182" lvl="0" marL="457200" rtl="0" algn="l">
              <a:spcBef>
                <a:spcPts val="1000"/>
              </a:spcBef>
              <a:spcAft>
                <a:spcPts val="0"/>
              </a:spcAft>
              <a:buSzPct val="64285"/>
              <a:buChar char="●"/>
            </a:pPr>
            <a:r>
              <a:rPr lang="en-US"/>
              <a:t>Functional Decomposition</a:t>
            </a:r>
            <a:endParaRPr/>
          </a:p>
          <a:p>
            <a:pPr indent="0" lvl="0" marL="457200" rtl="0" algn="l">
              <a:spcBef>
                <a:spcPts val="1000"/>
              </a:spcBef>
              <a:spcAft>
                <a:spcPts val="0"/>
              </a:spcAft>
              <a:buNone/>
            </a:pPr>
            <a:r>
              <a:rPr lang="en-US"/>
              <a:t>- The three main functions of our design is a shelter, charging station, and wifi repeater.</a:t>
            </a:r>
            <a:endParaRPr/>
          </a:p>
        </p:txBody>
      </p:sp>
      <p:sp>
        <p:nvSpPr>
          <p:cNvPr id="387" name="Google Shape;387;p44"/>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88" name="Google Shape;388;p44"/>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89" name="Google Shape;389;p44"/>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References</a:t>
            </a:r>
            <a:endParaRPr/>
          </a:p>
        </p:txBody>
      </p:sp>
      <p:sp>
        <p:nvSpPr>
          <p:cNvPr id="396" name="Google Shape;396;p45"/>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p>
            <a:pPr indent="-304800" lvl="0" marL="457200" rtl="0" algn="l">
              <a:lnSpc>
                <a:spcPct val="200000"/>
              </a:lnSpc>
              <a:spcBef>
                <a:spcPts val="1000"/>
              </a:spcBef>
              <a:spcAft>
                <a:spcPts val="0"/>
              </a:spcAft>
              <a:buSzPts val="1200"/>
              <a:buChar char="•"/>
            </a:pPr>
            <a:r>
              <a:rPr lang="en-US" sz="1200"/>
              <a:t>“USB-Charging Solar Market Umbrella,” The Green Head - Finds Cool New Stuff! https://www.thegreenhead.com/2013/04/usb-charging-solar-market-umbrella.php (accessed Oct. 21, 2022).</a:t>
            </a:r>
            <a:endParaRPr sz="1200"/>
          </a:p>
          <a:p>
            <a:pPr indent="-304800" lvl="0" marL="457200" rtl="0" algn="l">
              <a:lnSpc>
                <a:spcPct val="200000"/>
              </a:lnSpc>
              <a:spcBef>
                <a:spcPts val="0"/>
              </a:spcBef>
              <a:spcAft>
                <a:spcPts val="0"/>
              </a:spcAft>
              <a:buSzPts val="1200"/>
              <a:buChar char="•"/>
            </a:pPr>
            <a:r>
              <a:rPr lang="en-US" sz="1200"/>
              <a:t>“SiteScapes Inc. - Solar Panel Umbrellas,” www.sitescapesonline.com. https://www.sitescapesonline.com/solar-panel-umbrellas.asp (accessed Oct. 21, 2022).</a:t>
            </a:r>
            <a:endParaRPr sz="1200"/>
          </a:p>
          <a:p>
            <a:pPr indent="-304800" lvl="0" marL="457200" rtl="0" algn="l">
              <a:lnSpc>
                <a:spcPct val="200000"/>
              </a:lnSpc>
              <a:spcBef>
                <a:spcPts val="0"/>
              </a:spcBef>
              <a:spcAft>
                <a:spcPts val="0"/>
              </a:spcAft>
              <a:buSzPts val="1200"/>
              <a:buChar char="•"/>
            </a:pPr>
            <a:r>
              <a:rPr lang="en-US" sz="1200"/>
              <a:t>“Solar Charge Station with Fiberglass Umbrella,” Kay Park &amp; Recreation. https://kaypark.com/product/solar-charge-station-with-fiberglass-umbrella/ (accessed Oct. 21, 2022).</a:t>
            </a:r>
            <a:endParaRPr sz="1200"/>
          </a:p>
          <a:p>
            <a:pPr indent="-304800" lvl="0" marL="457200" rtl="0" algn="l">
              <a:lnSpc>
                <a:spcPct val="200000"/>
              </a:lnSpc>
              <a:spcBef>
                <a:spcPts val="0"/>
              </a:spcBef>
              <a:spcAft>
                <a:spcPts val="0"/>
              </a:spcAft>
              <a:buSzPts val="1200"/>
              <a:buChar char="•"/>
            </a:pPr>
            <a:r>
              <a:rPr lang="en-US" sz="1200"/>
              <a:t>“Solar-Powered Umbrellas,” TrendHunter.com. https://www.trendhunter.com/trends/solaris-sun-shade (accessed Oct. 21, 2022).</a:t>
            </a:r>
            <a:endParaRPr sz="1200"/>
          </a:p>
          <a:p>
            <a:pPr indent="0" lvl="0" marL="0" rtl="0" algn="l">
              <a:lnSpc>
                <a:spcPct val="90000"/>
              </a:lnSpc>
              <a:spcBef>
                <a:spcPts val="1000"/>
              </a:spcBef>
              <a:spcAft>
                <a:spcPts val="0"/>
              </a:spcAft>
              <a:buClr>
                <a:schemeClr val="dk1"/>
              </a:buClr>
              <a:buSzPts val="1200"/>
              <a:buNone/>
            </a:pPr>
            <a:r>
              <a:t/>
            </a:r>
            <a:endParaRPr sz="1200"/>
          </a:p>
        </p:txBody>
      </p:sp>
      <p:sp>
        <p:nvSpPr>
          <p:cNvPr id="397" name="Google Shape;397;p45"/>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398" name="Google Shape;398;p45"/>
          <p:cNvPicPr preferRelativeResize="0"/>
          <p:nvPr/>
        </p:nvPicPr>
        <p:blipFill>
          <a:blip r:embed="rId3">
            <a:alphaModFix/>
          </a:blip>
          <a:stretch>
            <a:fillRect/>
          </a:stretch>
        </p:blipFill>
        <p:spPr>
          <a:xfrm>
            <a:off x="8971050" y="6355175"/>
            <a:ext cx="3220950" cy="502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Questions</a:t>
            </a:r>
            <a:endParaRPr/>
          </a:p>
        </p:txBody>
      </p:sp>
      <p:sp>
        <p:nvSpPr>
          <p:cNvPr id="404" name="Google Shape;404;p46"/>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405" name="Google Shape;405;p4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06" name="Google Shape;406;p46"/>
          <p:cNvPicPr preferRelativeResize="0"/>
          <p:nvPr/>
        </p:nvPicPr>
        <p:blipFill>
          <a:blip r:embed="rId3">
            <a:alphaModFix/>
          </a:blip>
          <a:stretch>
            <a:fillRect/>
          </a:stretch>
        </p:blipFill>
        <p:spPr>
          <a:xfrm>
            <a:off x="8971050" y="6355175"/>
            <a:ext cx="3220950" cy="502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0" name="Shape 410"/>
        <p:cNvGrpSpPr/>
        <p:nvPr/>
      </p:nvGrpSpPr>
      <p:grpSpPr>
        <a:xfrm>
          <a:off x="0" y="0"/>
          <a:ext cx="0" cy="0"/>
          <a:chOff x="0" y="0"/>
          <a:chExt cx="0" cy="0"/>
        </a:xfrm>
      </p:grpSpPr>
      <p:sp>
        <p:nvSpPr>
          <p:cNvPr id="411" name="Google Shape;411;p47"/>
          <p:cNvSpPr txBox="1"/>
          <p:nvPr>
            <p:ph type="title"/>
          </p:nvPr>
        </p:nvSpPr>
        <p:spPr>
          <a:xfrm>
            <a:off x="831850" y="179211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Helvetica Neue"/>
              <a:buNone/>
            </a:pPr>
            <a:r>
              <a:rPr lang="en-US"/>
              <a:t>Backup Sildes</a:t>
            </a:r>
            <a:endParaRPr/>
          </a:p>
        </p:txBody>
      </p:sp>
      <p:sp>
        <p:nvSpPr>
          <p:cNvPr id="412" name="Google Shape;412;p47"/>
          <p:cNvSpPr txBox="1"/>
          <p:nvPr>
            <p:ph idx="1" type="body"/>
          </p:nvPr>
        </p:nvSpPr>
        <p:spPr>
          <a:xfrm>
            <a:off x="831850" y="467184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rPr lang="en-US"/>
              <a:t>Supporting Slides to the content above.</a:t>
            </a:r>
            <a:endParaRPr/>
          </a:p>
        </p:txBody>
      </p:sp>
      <p:sp>
        <p:nvSpPr>
          <p:cNvPr id="413" name="Google Shape;413;p4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7" name="Shape 417"/>
        <p:cNvGrpSpPr/>
        <p:nvPr/>
      </p:nvGrpSpPr>
      <p:grpSpPr>
        <a:xfrm>
          <a:off x="0" y="0"/>
          <a:ext cx="0" cy="0"/>
          <a:chOff x="0" y="0"/>
          <a:chExt cx="0" cy="0"/>
        </a:xfrm>
      </p:grpSpPr>
      <p:sp>
        <p:nvSpPr>
          <p:cNvPr id="418" name="Google Shape;418;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t/>
            </a:r>
            <a:endParaRPr/>
          </a:p>
        </p:txBody>
      </p:sp>
      <p:sp>
        <p:nvSpPr>
          <p:cNvPr id="419" name="Google Shape;419;p48"/>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420" name="Google Shape;420;p4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4" name="Shape 424"/>
        <p:cNvGrpSpPr/>
        <p:nvPr/>
      </p:nvGrpSpPr>
      <p:grpSpPr>
        <a:xfrm>
          <a:off x="0" y="0"/>
          <a:ext cx="0" cy="0"/>
          <a:chOff x="0" y="0"/>
          <a:chExt cx="0" cy="0"/>
        </a:xfrm>
      </p:grpSpPr>
      <p:sp>
        <p:nvSpPr>
          <p:cNvPr id="425" name="Google Shape;425;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Standard Shapes</a:t>
            </a:r>
            <a:endParaRPr/>
          </a:p>
        </p:txBody>
      </p:sp>
      <p:sp>
        <p:nvSpPr>
          <p:cNvPr id="426" name="Google Shape;426;p4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27" name="Google Shape;427;p49"/>
          <p:cNvSpPr/>
          <p:nvPr/>
        </p:nvSpPr>
        <p:spPr>
          <a:xfrm>
            <a:off x="606669" y="2606943"/>
            <a:ext cx="1676400" cy="457200"/>
          </a:xfrm>
          <a:prstGeom prst="rect">
            <a:avLst/>
          </a:prstGeom>
          <a:solidFill>
            <a:srgbClr val="FFFF00">
              <a:alpha val="24705"/>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000000"/>
                </a:solidFill>
                <a:latin typeface="Calibri"/>
                <a:ea typeface="Calibri"/>
                <a:cs typeface="Calibri"/>
                <a:sym typeface="Calibri"/>
              </a:rPr>
              <a:t>Summary Box</a:t>
            </a:r>
            <a:endParaRPr/>
          </a:p>
        </p:txBody>
      </p:sp>
      <p:cxnSp>
        <p:nvCxnSpPr>
          <p:cNvPr id="428" name="Google Shape;428;p49"/>
          <p:cNvCxnSpPr/>
          <p:nvPr/>
        </p:nvCxnSpPr>
        <p:spPr>
          <a:xfrm>
            <a:off x="602984" y="3657600"/>
            <a:ext cx="914400" cy="0"/>
          </a:xfrm>
          <a:prstGeom prst="straightConnector1">
            <a:avLst/>
          </a:prstGeom>
          <a:noFill/>
          <a:ln cap="flat" cmpd="sng" w="38100">
            <a:solidFill>
              <a:schemeClr val="dk1"/>
            </a:solidFill>
            <a:prstDash val="solid"/>
            <a:miter lim="800000"/>
            <a:headEnd len="sm" w="sm" type="none"/>
            <a:tailEnd len="lg" w="lg" type="triangle"/>
          </a:ln>
        </p:spPr>
      </p:cxnSp>
      <p:sp>
        <p:nvSpPr>
          <p:cNvPr id="429" name="Google Shape;429;p49"/>
          <p:cNvSpPr/>
          <p:nvPr/>
        </p:nvSpPr>
        <p:spPr>
          <a:xfrm>
            <a:off x="602984" y="4438651"/>
            <a:ext cx="762000" cy="685800"/>
          </a:xfrm>
          <a:prstGeom prst="ellipse">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cxnSp>
        <p:nvCxnSpPr>
          <p:cNvPr id="430" name="Google Shape;430;p49"/>
          <p:cNvCxnSpPr/>
          <p:nvPr/>
        </p:nvCxnSpPr>
        <p:spPr>
          <a:xfrm>
            <a:off x="602984" y="4114800"/>
            <a:ext cx="914400" cy="0"/>
          </a:xfrm>
          <a:prstGeom prst="straightConnector1">
            <a:avLst/>
          </a:prstGeom>
          <a:noFill/>
          <a:ln cap="flat" cmpd="sng" w="38100">
            <a:solidFill>
              <a:schemeClr val="dk1"/>
            </a:solidFill>
            <a:prstDash val="solid"/>
            <a:miter lim="800000"/>
            <a:headEnd len="sm" w="sm" type="none"/>
            <a:tailEnd len="lg" w="lg" type="oval"/>
          </a:ln>
        </p:spPr>
      </p:cxnSp>
      <p:sp>
        <p:nvSpPr>
          <p:cNvPr id="431" name="Google Shape;431;p49"/>
          <p:cNvSpPr/>
          <p:nvPr/>
        </p:nvSpPr>
        <p:spPr>
          <a:xfrm>
            <a:off x="602984" y="1670586"/>
            <a:ext cx="685800" cy="685800"/>
          </a:xfrm>
          <a:prstGeom prst="rect">
            <a:avLst/>
          </a:prstGeom>
          <a:solidFill>
            <a:srgbClr val="FFFF00">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2" name="Google Shape;432;p49"/>
          <p:cNvSpPr/>
          <p:nvPr/>
        </p:nvSpPr>
        <p:spPr>
          <a:xfrm>
            <a:off x="602984" y="5323672"/>
            <a:ext cx="685800" cy="685800"/>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3" name="Google Shape;433;p49"/>
          <p:cNvSpPr/>
          <p:nvPr/>
        </p:nvSpPr>
        <p:spPr>
          <a:xfrm>
            <a:off x="5257800" y="5258151"/>
            <a:ext cx="685800" cy="68580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4" name="Google Shape;434;p49"/>
          <p:cNvSpPr txBox="1"/>
          <p:nvPr/>
        </p:nvSpPr>
        <p:spPr>
          <a:xfrm>
            <a:off x="5257800" y="2606943"/>
            <a:ext cx="122937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Text box 1</a:t>
            </a:r>
            <a:endParaRPr/>
          </a:p>
        </p:txBody>
      </p:sp>
      <p:sp>
        <p:nvSpPr>
          <p:cNvPr id="435" name="Google Shape;435;p49"/>
          <p:cNvSpPr txBox="1"/>
          <p:nvPr/>
        </p:nvSpPr>
        <p:spPr>
          <a:xfrm>
            <a:off x="8839200" y="2606943"/>
            <a:ext cx="1920206" cy="40011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Outlined</a:t>
            </a:r>
            <a:r>
              <a:rPr lang="en-US" sz="1800">
                <a:solidFill>
                  <a:schemeClr val="dk1"/>
                </a:solidFill>
                <a:latin typeface="Calibri"/>
                <a:ea typeface="Calibri"/>
                <a:cs typeface="Calibri"/>
                <a:sym typeface="Calibri"/>
              </a:rPr>
              <a:t> Text Box</a:t>
            </a:r>
            <a:endParaRPr/>
          </a:p>
        </p:txBody>
      </p:sp>
      <p:cxnSp>
        <p:nvCxnSpPr>
          <p:cNvPr id="436" name="Google Shape;436;p49"/>
          <p:cNvCxnSpPr/>
          <p:nvPr/>
        </p:nvCxnSpPr>
        <p:spPr>
          <a:xfrm>
            <a:off x="602984" y="3276600"/>
            <a:ext cx="914400" cy="0"/>
          </a:xfrm>
          <a:prstGeom prst="straightConnector1">
            <a:avLst/>
          </a:prstGeom>
          <a:noFill/>
          <a:ln cap="flat" cmpd="sng" w="28575">
            <a:solidFill>
              <a:schemeClr val="dk1"/>
            </a:solidFill>
            <a:prstDash val="solid"/>
            <a:miter lim="800000"/>
            <a:headEnd len="sm" w="sm" type="none"/>
            <a:tailEnd len="sm" w="sm" type="none"/>
          </a:ln>
        </p:spPr>
      </p:cxnSp>
      <p:cxnSp>
        <p:nvCxnSpPr>
          <p:cNvPr id="437" name="Google Shape;437;p49"/>
          <p:cNvCxnSpPr/>
          <p:nvPr/>
        </p:nvCxnSpPr>
        <p:spPr>
          <a:xfrm>
            <a:off x="5257800" y="3610829"/>
            <a:ext cx="914400" cy="0"/>
          </a:xfrm>
          <a:prstGeom prst="straightConnector1">
            <a:avLst/>
          </a:prstGeom>
          <a:noFill/>
          <a:ln cap="flat" cmpd="sng" w="38100">
            <a:solidFill>
              <a:srgbClr val="FF0000"/>
            </a:solidFill>
            <a:prstDash val="solid"/>
            <a:miter lim="800000"/>
            <a:headEnd len="sm" w="sm" type="none"/>
            <a:tailEnd len="lg" w="lg" type="triangle"/>
          </a:ln>
        </p:spPr>
      </p:cxnSp>
      <p:sp>
        <p:nvSpPr>
          <p:cNvPr id="438" name="Google Shape;438;p49"/>
          <p:cNvSpPr/>
          <p:nvPr/>
        </p:nvSpPr>
        <p:spPr>
          <a:xfrm>
            <a:off x="5257800" y="4391880"/>
            <a:ext cx="762000" cy="6858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cxnSp>
        <p:nvCxnSpPr>
          <p:cNvPr id="439" name="Google Shape;439;p49"/>
          <p:cNvCxnSpPr/>
          <p:nvPr/>
        </p:nvCxnSpPr>
        <p:spPr>
          <a:xfrm>
            <a:off x="5257800" y="4068029"/>
            <a:ext cx="914400" cy="0"/>
          </a:xfrm>
          <a:prstGeom prst="straightConnector1">
            <a:avLst/>
          </a:prstGeom>
          <a:noFill/>
          <a:ln cap="flat" cmpd="sng" w="38100">
            <a:solidFill>
              <a:srgbClr val="FF0000"/>
            </a:solidFill>
            <a:prstDash val="solid"/>
            <a:miter lim="800000"/>
            <a:headEnd len="sm" w="sm" type="none"/>
            <a:tailEnd len="lg" w="lg" type="oval"/>
          </a:ln>
        </p:spPr>
      </p:cxnSp>
      <p:cxnSp>
        <p:nvCxnSpPr>
          <p:cNvPr id="440" name="Google Shape;440;p49"/>
          <p:cNvCxnSpPr/>
          <p:nvPr/>
        </p:nvCxnSpPr>
        <p:spPr>
          <a:xfrm>
            <a:off x="5257800" y="3229829"/>
            <a:ext cx="914400" cy="0"/>
          </a:xfrm>
          <a:prstGeom prst="straightConnector1">
            <a:avLst/>
          </a:prstGeom>
          <a:noFill/>
          <a:ln cap="flat" cmpd="sng" w="28575">
            <a:solidFill>
              <a:srgbClr val="FF0000"/>
            </a:solidFill>
            <a:prstDash val="solid"/>
            <a:miter lim="800000"/>
            <a:headEnd len="sm" w="sm" type="none"/>
            <a:tailEnd len="sm" w="sm" type="none"/>
          </a:ln>
        </p:spPr>
      </p:cxnSp>
      <p:sp>
        <p:nvSpPr>
          <p:cNvPr id="441" name="Google Shape;441;p49"/>
          <p:cNvSpPr/>
          <p:nvPr/>
        </p:nvSpPr>
        <p:spPr>
          <a:xfrm>
            <a:off x="8839200" y="5279738"/>
            <a:ext cx="685800" cy="685800"/>
          </a:xfrm>
          <a:prstGeom prst="rect">
            <a:avLst/>
          </a:prstGeom>
          <a:no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42" name="Google Shape;442;p49"/>
          <p:cNvCxnSpPr/>
          <p:nvPr/>
        </p:nvCxnSpPr>
        <p:spPr>
          <a:xfrm>
            <a:off x="8839200" y="3632416"/>
            <a:ext cx="914400" cy="0"/>
          </a:xfrm>
          <a:prstGeom prst="straightConnector1">
            <a:avLst/>
          </a:prstGeom>
          <a:noFill/>
          <a:ln cap="flat" cmpd="sng" w="38100">
            <a:solidFill>
              <a:srgbClr val="FFFF00"/>
            </a:solidFill>
            <a:prstDash val="solid"/>
            <a:miter lim="800000"/>
            <a:headEnd len="sm" w="sm" type="none"/>
            <a:tailEnd len="lg" w="lg" type="triangle"/>
          </a:ln>
        </p:spPr>
      </p:cxnSp>
      <p:sp>
        <p:nvSpPr>
          <p:cNvPr id="443" name="Google Shape;443;p49"/>
          <p:cNvSpPr/>
          <p:nvPr/>
        </p:nvSpPr>
        <p:spPr>
          <a:xfrm>
            <a:off x="8839200" y="4413467"/>
            <a:ext cx="762000" cy="685800"/>
          </a:xfrm>
          <a:prstGeom prst="ellipse">
            <a:avLst/>
          </a:prstGeom>
          <a:no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cxnSp>
        <p:nvCxnSpPr>
          <p:cNvPr id="444" name="Google Shape;444;p49"/>
          <p:cNvCxnSpPr/>
          <p:nvPr/>
        </p:nvCxnSpPr>
        <p:spPr>
          <a:xfrm>
            <a:off x="8839200" y="4089616"/>
            <a:ext cx="914400" cy="0"/>
          </a:xfrm>
          <a:prstGeom prst="straightConnector1">
            <a:avLst/>
          </a:prstGeom>
          <a:noFill/>
          <a:ln cap="flat" cmpd="sng" w="38100">
            <a:solidFill>
              <a:srgbClr val="FFFF00"/>
            </a:solidFill>
            <a:prstDash val="solid"/>
            <a:miter lim="800000"/>
            <a:headEnd len="sm" w="sm" type="none"/>
            <a:tailEnd len="lg" w="lg" type="oval"/>
          </a:ln>
        </p:spPr>
      </p:cxnSp>
      <p:cxnSp>
        <p:nvCxnSpPr>
          <p:cNvPr id="445" name="Google Shape;445;p49"/>
          <p:cNvCxnSpPr/>
          <p:nvPr/>
        </p:nvCxnSpPr>
        <p:spPr>
          <a:xfrm>
            <a:off x="8839200" y="3251416"/>
            <a:ext cx="914400" cy="0"/>
          </a:xfrm>
          <a:prstGeom prst="straightConnector1">
            <a:avLst/>
          </a:prstGeom>
          <a:noFill/>
          <a:ln cap="flat" cmpd="sng" w="28575">
            <a:solidFill>
              <a:srgbClr val="FFFF00"/>
            </a:solidFill>
            <a:prstDash val="solid"/>
            <a:miter lim="800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9" name="Shape 449"/>
        <p:cNvGrpSpPr/>
        <p:nvPr/>
      </p:nvGrpSpPr>
      <p:grpSpPr>
        <a:xfrm>
          <a:off x="0" y="0"/>
          <a:ext cx="0" cy="0"/>
          <a:chOff x="0" y="0"/>
          <a:chExt cx="0" cy="0"/>
        </a:xfrm>
      </p:grpSpPr>
      <p:sp>
        <p:nvSpPr>
          <p:cNvPr id="450" name="Google Shape;45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Approved Logos</a:t>
            </a:r>
            <a:endParaRPr/>
          </a:p>
        </p:txBody>
      </p:sp>
      <p:sp>
        <p:nvSpPr>
          <p:cNvPr id="451" name="Google Shape;451;p50"/>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52" name="Google Shape;452;p50"/>
          <p:cNvPicPr preferRelativeResize="0"/>
          <p:nvPr/>
        </p:nvPicPr>
        <p:blipFill rotWithShape="1">
          <a:blip r:embed="rId3">
            <a:alphaModFix/>
          </a:blip>
          <a:srcRect b="0" l="0" r="0" t="0"/>
          <a:stretch/>
        </p:blipFill>
        <p:spPr>
          <a:xfrm>
            <a:off x="4710785" y="1625838"/>
            <a:ext cx="2770430" cy="2754116"/>
          </a:xfrm>
          <a:prstGeom prst="rect">
            <a:avLst/>
          </a:prstGeom>
          <a:noFill/>
          <a:ln>
            <a:noFill/>
          </a:ln>
        </p:spPr>
      </p:pic>
      <p:pic>
        <p:nvPicPr>
          <p:cNvPr id="453" name="Google Shape;453;p50"/>
          <p:cNvPicPr preferRelativeResize="0"/>
          <p:nvPr/>
        </p:nvPicPr>
        <p:blipFill rotWithShape="1">
          <a:blip r:embed="rId4">
            <a:alphaModFix/>
          </a:blip>
          <a:srcRect b="0" l="0" r="0" t="0"/>
          <a:stretch/>
        </p:blipFill>
        <p:spPr>
          <a:xfrm>
            <a:off x="1371600" y="4671671"/>
            <a:ext cx="9448800" cy="12232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7" name="Shape 457"/>
        <p:cNvGrpSpPr/>
        <p:nvPr/>
      </p:nvGrpSpPr>
      <p:grpSpPr>
        <a:xfrm>
          <a:off x="0" y="0"/>
          <a:ext cx="0" cy="0"/>
          <a:chOff x="0" y="0"/>
          <a:chExt cx="0" cy="0"/>
        </a:xfrm>
      </p:grpSpPr>
      <p:sp>
        <p:nvSpPr>
          <p:cNvPr id="458" name="Google Shape;458;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Color Palette</a:t>
            </a:r>
            <a:endParaRPr/>
          </a:p>
        </p:txBody>
      </p:sp>
      <p:pic>
        <p:nvPicPr>
          <p:cNvPr id="459" name="Google Shape;459;p51"/>
          <p:cNvPicPr preferRelativeResize="0"/>
          <p:nvPr>
            <p:ph idx="1" type="body"/>
          </p:nvPr>
        </p:nvPicPr>
        <p:blipFill rotWithShape="1">
          <a:blip r:embed="rId3">
            <a:alphaModFix/>
          </a:blip>
          <a:srcRect b="0" l="0" r="0" t="0"/>
          <a:stretch/>
        </p:blipFill>
        <p:spPr>
          <a:xfrm>
            <a:off x="2086198" y="1825625"/>
            <a:ext cx="8019603" cy="4351338"/>
          </a:xfrm>
          <a:prstGeom prst="rect">
            <a:avLst/>
          </a:prstGeom>
          <a:noFill/>
          <a:ln>
            <a:noFill/>
          </a:ln>
        </p:spPr>
      </p:pic>
      <p:sp>
        <p:nvSpPr>
          <p:cNvPr id="460" name="Google Shape;460;p5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4" name="Shape 464"/>
        <p:cNvGrpSpPr/>
        <p:nvPr/>
      </p:nvGrpSpPr>
      <p:grpSpPr>
        <a:xfrm>
          <a:off x="0" y="0"/>
          <a:ext cx="0" cy="0"/>
          <a:chOff x="0" y="0"/>
          <a:chExt cx="0" cy="0"/>
        </a:xfrm>
      </p:grpSpPr>
      <p:sp>
        <p:nvSpPr>
          <p:cNvPr id="465" name="Google Shape;465;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APA Tables</a:t>
            </a:r>
            <a:endParaRPr/>
          </a:p>
        </p:txBody>
      </p:sp>
      <p:graphicFrame>
        <p:nvGraphicFramePr>
          <p:cNvPr id="466" name="Google Shape;466;p52"/>
          <p:cNvGraphicFramePr/>
          <p:nvPr/>
        </p:nvGraphicFramePr>
        <p:xfrm>
          <a:off x="816429" y="1447800"/>
          <a:ext cx="3000000" cy="3000000"/>
        </p:xfrm>
        <a:graphic>
          <a:graphicData uri="http://schemas.openxmlformats.org/drawingml/2006/table">
            <a:tbl>
              <a:tblPr bandRow="1" firstRow="1">
                <a:noFill/>
                <a:tableStyleId>{BD001B4D-D584-4DED-9828-20EE8E7D7491}</a:tableStyleId>
              </a:tblPr>
              <a:tblGrid>
                <a:gridCol w="2103125"/>
                <a:gridCol w="2103125"/>
                <a:gridCol w="2103125"/>
                <a:gridCol w="2103125"/>
                <a:gridCol w="2103125"/>
              </a:tblGrid>
              <a:tr h="370850">
                <a:tc>
                  <a:txBody>
                    <a:bodyPr/>
                    <a:lstStyle/>
                    <a:p>
                      <a:pPr indent="0" lvl="0" marL="0" marR="0" rtl="0" algn="l">
                        <a:spcBef>
                          <a:spcPts val="0"/>
                        </a:spcBef>
                        <a:spcAft>
                          <a:spcPts val="0"/>
                        </a:spcAft>
                        <a:buNone/>
                      </a:pPr>
                      <a:r>
                        <a:rPr b="0" lang="en-US" sz="1800" u="none" cap="none" strike="noStrike">
                          <a:solidFill>
                            <a:schemeClr val="dk1"/>
                          </a:solidFill>
                        </a:rPr>
                        <a:t>Category 1</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Category 2</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Category 3</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Category 4</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Category 5</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US" sz="1800">
                          <a:solidFill>
                            <a:schemeClr val="dk1"/>
                          </a:solidFill>
                        </a:rPr>
                        <a:t>Item</a:t>
                      </a:r>
                      <a:r>
                        <a:rPr lang="en-US" sz="1800">
                          <a:solidFill>
                            <a:schemeClr val="dk1"/>
                          </a:solidFill>
                        </a:rPr>
                        <a:t> 1</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r>
              <a:tr h="370850">
                <a:tc>
                  <a:txBody>
                    <a:bodyPr/>
                    <a:lstStyle/>
                    <a:p>
                      <a:pPr indent="0" lvl="0" marL="0" marR="0" rtl="0" algn="l">
                        <a:spcBef>
                          <a:spcPts val="0"/>
                        </a:spcBef>
                        <a:spcAft>
                          <a:spcPts val="0"/>
                        </a:spcAft>
                        <a:buNone/>
                      </a:pPr>
                      <a:r>
                        <a:rPr lang="en-US" sz="1800">
                          <a:solidFill>
                            <a:schemeClr val="dk1"/>
                          </a:solidFill>
                        </a:rPr>
                        <a:t>Item 2</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370850">
                <a:tc>
                  <a:txBody>
                    <a:bodyPr/>
                    <a:lstStyle/>
                    <a:p>
                      <a:pPr indent="0" lvl="0" marL="0" marR="0" rtl="0" algn="l">
                        <a:spcBef>
                          <a:spcPts val="0"/>
                        </a:spcBef>
                        <a:spcAft>
                          <a:spcPts val="0"/>
                        </a:spcAft>
                        <a:buNone/>
                      </a:pPr>
                      <a:r>
                        <a:rPr lang="en-US" sz="1800">
                          <a:solidFill>
                            <a:schemeClr val="dk1"/>
                          </a:solidFill>
                        </a:rPr>
                        <a:t>Item 3</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370850">
                <a:tc>
                  <a:txBody>
                    <a:bodyPr/>
                    <a:lstStyle/>
                    <a:p>
                      <a:pPr indent="0" lvl="0" marL="0" marR="0" rtl="0" algn="l">
                        <a:spcBef>
                          <a:spcPts val="0"/>
                        </a:spcBef>
                        <a:spcAft>
                          <a:spcPts val="0"/>
                        </a:spcAft>
                        <a:buNone/>
                      </a:pPr>
                      <a:r>
                        <a:rPr lang="en-US" sz="1800">
                          <a:solidFill>
                            <a:schemeClr val="dk1"/>
                          </a:solidFill>
                        </a:rPr>
                        <a:t>Item 4</a:t>
                      </a:r>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r>
            </a:tbl>
          </a:graphicData>
        </a:graphic>
      </p:graphicFrame>
      <p:sp>
        <p:nvSpPr>
          <p:cNvPr id="467" name="Google Shape;467;p52"/>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graphicFrame>
        <p:nvGraphicFramePr>
          <p:cNvPr id="468" name="Google Shape;468;p52"/>
          <p:cNvGraphicFramePr/>
          <p:nvPr/>
        </p:nvGraphicFramePr>
        <p:xfrm>
          <a:off x="852055" y="3755294"/>
          <a:ext cx="3000000" cy="3000000"/>
        </p:xfrm>
        <a:graphic>
          <a:graphicData uri="http://schemas.openxmlformats.org/drawingml/2006/table">
            <a:tbl>
              <a:tblPr bandRow="1" firstRow="1">
                <a:noFill/>
                <a:tableStyleId>{BD001B4D-D584-4DED-9828-20EE8E7D7491}</a:tableStyleId>
              </a:tblPr>
              <a:tblGrid>
                <a:gridCol w="2048125"/>
                <a:gridCol w="2048125"/>
                <a:gridCol w="2048125"/>
                <a:gridCol w="274950"/>
                <a:gridCol w="2048125"/>
                <a:gridCol w="2048125"/>
              </a:tblGrid>
              <a:tr h="213350">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spcBef>
                          <a:spcPts val="0"/>
                        </a:spcBef>
                        <a:spcAft>
                          <a:spcPts val="0"/>
                        </a:spcAft>
                        <a:buNone/>
                      </a:pPr>
                      <a:r>
                        <a:rPr b="0" lang="en-US" sz="1800">
                          <a:solidFill>
                            <a:schemeClr val="dk1"/>
                          </a:solidFill>
                        </a:rPr>
                        <a:t>Category 2</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spcBef>
                          <a:spcPts val="0"/>
                        </a:spcBef>
                        <a:spcAft>
                          <a:spcPts val="0"/>
                        </a:spcAft>
                        <a:buNone/>
                      </a:pPr>
                      <a:r>
                        <a:rPr b="0" lang="en-US" sz="1800">
                          <a:solidFill>
                            <a:schemeClr val="dk1"/>
                          </a:solidFill>
                        </a:rPr>
                        <a:t>Category 3</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r>
              <a:tr h="213350">
                <a:tc>
                  <a:txBody>
                    <a:bodyPr/>
                    <a:lstStyle/>
                    <a:p>
                      <a:pPr indent="0" lvl="0" marL="0" marR="0" rtl="0" algn="l">
                        <a:spcBef>
                          <a:spcPts val="0"/>
                        </a:spcBef>
                        <a:spcAft>
                          <a:spcPts val="0"/>
                        </a:spcAft>
                        <a:buNone/>
                      </a:pPr>
                      <a:r>
                        <a:rPr b="0" lang="en-US" sz="1800">
                          <a:solidFill>
                            <a:schemeClr val="dk1"/>
                          </a:solidFill>
                        </a:rPr>
                        <a:t>Category 1</a:t>
                      </a:r>
                      <a:endParaRPr/>
                    </a:p>
                  </a:txBody>
                  <a:tcPr marT="45725" marB="45725" marR="91450" marL="91450">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subcategory 1</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subcategory 2</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1800">
                        <a:solidFill>
                          <a:schemeClr val="dk1"/>
                        </a:solidFill>
                      </a:endParaRPr>
                    </a:p>
                  </a:txBody>
                  <a:tcPr marT="45725" marB="45725" marR="91450" marL="91450">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subcategory 1</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subcategory 2</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11475">
                <a:tc>
                  <a:txBody>
                    <a:bodyPr/>
                    <a:lstStyle/>
                    <a:p>
                      <a:pPr indent="0" lvl="0" marL="0" marR="0" rtl="0" algn="l">
                        <a:spcBef>
                          <a:spcPts val="0"/>
                        </a:spcBef>
                        <a:spcAft>
                          <a:spcPts val="0"/>
                        </a:spcAft>
                        <a:buNone/>
                      </a:pPr>
                      <a:r>
                        <a:rPr lang="en-US" sz="1800">
                          <a:solidFill>
                            <a:schemeClr val="dk1"/>
                          </a:solidFill>
                        </a:rPr>
                        <a:t>Item</a:t>
                      </a:r>
                      <a:r>
                        <a:rPr lang="en-US" sz="1800">
                          <a:solidFill>
                            <a:schemeClr val="dk1"/>
                          </a:solidFill>
                        </a:rPr>
                        <a:t> 1</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r>
              <a:tr h="370850">
                <a:tc>
                  <a:txBody>
                    <a:bodyPr/>
                    <a:lstStyle/>
                    <a:p>
                      <a:pPr indent="0" lvl="0" marL="0" marR="0" rtl="0" algn="l">
                        <a:spcBef>
                          <a:spcPts val="0"/>
                        </a:spcBef>
                        <a:spcAft>
                          <a:spcPts val="0"/>
                        </a:spcAft>
                        <a:buNone/>
                      </a:pPr>
                      <a:r>
                        <a:rPr lang="en-US" sz="1800">
                          <a:solidFill>
                            <a:schemeClr val="dk1"/>
                          </a:solidFill>
                        </a:rPr>
                        <a:t>Item 2</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187950">
                <a:tc>
                  <a:txBody>
                    <a:bodyPr/>
                    <a:lstStyle/>
                    <a:p>
                      <a:pPr indent="0" lvl="0" marL="0" marR="0" rtl="0" algn="l">
                        <a:spcBef>
                          <a:spcPts val="0"/>
                        </a:spcBef>
                        <a:spcAft>
                          <a:spcPts val="0"/>
                        </a:spcAft>
                        <a:buNone/>
                      </a:pPr>
                      <a:r>
                        <a:rPr lang="en-US" sz="1800">
                          <a:solidFill>
                            <a:schemeClr val="dk1"/>
                          </a:solidFill>
                        </a:rPr>
                        <a:t>Item 3</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370850">
                <a:tc>
                  <a:txBody>
                    <a:bodyPr/>
                    <a:lstStyle/>
                    <a:p>
                      <a:pPr indent="0" lvl="0" marL="0" marR="0" rtl="0" algn="l">
                        <a:spcBef>
                          <a:spcPts val="0"/>
                        </a:spcBef>
                        <a:spcAft>
                          <a:spcPts val="0"/>
                        </a:spcAft>
                        <a:buNone/>
                      </a:pPr>
                      <a:r>
                        <a:rPr lang="en-US" sz="1800">
                          <a:solidFill>
                            <a:schemeClr val="dk1"/>
                          </a:solidFill>
                        </a:rPr>
                        <a:t>Item 4</a:t>
                      </a:r>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sz="4000"/>
              <a:t>Sponsors</a:t>
            </a:r>
            <a:endParaRPr sz="4000"/>
          </a:p>
        </p:txBody>
      </p:sp>
      <p:sp>
        <p:nvSpPr>
          <p:cNvPr id="186" name="Google Shape;186;p2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187" name="Google Shape;187;p27"/>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188" name="Google Shape;188;p27"/>
          <p:cNvPicPr preferRelativeResize="0"/>
          <p:nvPr/>
        </p:nvPicPr>
        <p:blipFill rotWithShape="1">
          <a:blip r:embed="rId4">
            <a:alphaModFix/>
          </a:blip>
          <a:srcRect b="0" l="0" r="0" t="0"/>
          <a:stretch/>
        </p:blipFill>
        <p:spPr>
          <a:xfrm>
            <a:off x="1553252" y="3799873"/>
            <a:ext cx="2218574" cy="2205501"/>
          </a:xfrm>
          <a:prstGeom prst="rect">
            <a:avLst/>
          </a:prstGeom>
          <a:noFill/>
          <a:ln>
            <a:noFill/>
          </a:ln>
        </p:spPr>
      </p:pic>
      <p:pic>
        <p:nvPicPr>
          <p:cNvPr id="189" name="Google Shape;189;p27"/>
          <p:cNvPicPr preferRelativeResize="0"/>
          <p:nvPr/>
        </p:nvPicPr>
        <p:blipFill>
          <a:blip r:embed="rId5">
            <a:alphaModFix/>
          </a:blip>
          <a:stretch>
            <a:fillRect/>
          </a:stretch>
        </p:blipFill>
        <p:spPr>
          <a:xfrm>
            <a:off x="7630100" y="1533648"/>
            <a:ext cx="1914776" cy="2872201"/>
          </a:xfrm>
          <a:prstGeom prst="rect">
            <a:avLst/>
          </a:prstGeom>
          <a:noFill/>
          <a:ln>
            <a:noFill/>
          </a:ln>
        </p:spPr>
      </p:pic>
      <p:sp>
        <p:nvSpPr>
          <p:cNvPr id="190" name="Google Shape;190;p27"/>
          <p:cNvSpPr txBox="1"/>
          <p:nvPr>
            <p:ph type="title"/>
          </p:nvPr>
        </p:nvSpPr>
        <p:spPr>
          <a:xfrm>
            <a:off x="7341575" y="153475"/>
            <a:ext cx="24084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sz="4000"/>
              <a:t>Advisor</a:t>
            </a:r>
            <a:endParaRPr sz="4000"/>
          </a:p>
        </p:txBody>
      </p:sp>
      <p:sp>
        <p:nvSpPr>
          <p:cNvPr id="191" name="Google Shape;191;p27"/>
          <p:cNvSpPr txBox="1"/>
          <p:nvPr/>
        </p:nvSpPr>
        <p:spPr>
          <a:xfrm>
            <a:off x="7625225" y="4573400"/>
            <a:ext cx="1924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Helvetica Neue"/>
                <a:ea typeface="Helvetica Neue"/>
                <a:cs typeface="Helvetica Neue"/>
                <a:sym typeface="Helvetica Neue"/>
              </a:rPr>
              <a:t>Dr. Hui Li</a:t>
            </a:r>
            <a:endParaRPr sz="1800">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92" name="Google Shape;192;p27"/>
          <p:cNvPicPr preferRelativeResize="0"/>
          <p:nvPr/>
        </p:nvPicPr>
        <p:blipFill>
          <a:blip r:embed="rId6">
            <a:alphaModFix/>
          </a:blip>
          <a:stretch>
            <a:fillRect/>
          </a:stretch>
        </p:blipFill>
        <p:spPr>
          <a:xfrm>
            <a:off x="295400" y="1589688"/>
            <a:ext cx="5386176" cy="19928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Outline</a:t>
            </a:r>
            <a:endParaRPr/>
          </a:p>
        </p:txBody>
      </p:sp>
      <p:sp>
        <p:nvSpPr>
          <p:cNvPr id="198" name="Google Shape;198;p28"/>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Project Background</a:t>
            </a:r>
            <a:endParaRPr/>
          </a:p>
          <a:p>
            <a:pPr indent="-342900" lvl="0" marL="457200" rtl="0" algn="l">
              <a:lnSpc>
                <a:spcPct val="90000"/>
              </a:lnSpc>
              <a:spcBef>
                <a:spcPts val="0"/>
              </a:spcBef>
              <a:spcAft>
                <a:spcPts val="0"/>
              </a:spcAft>
              <a:buSzPts val="1800"/>
              <a:buChar char="●"/>
            </a:pPr>
            <a:r>
              <a:rPr lang="en-US"/>
              <a:t>Project Scope</a:t>
            </a:r>
            <a:endParaRPr/>
          </a:p>
          <a:p>
            <a:pPr indent="-342900" lvl="0" marL="457200" rtl="0" algn="l">
              <a:lnSpc>
                <a:spcPct val="90000"/>
              </a:lnSpc>
              <a:spcBef>
                <a:spcPts val="0"/>
              </a:spcBef>
              <a:spcAft>
                <a:spcPts val="0"/>
              </a:spcAft>
              <a:buSzPts val="1800"/>
              <a:buChar char="●"/>
            </a:pPr>
            <a:r>
              <a:rPr lang="en-US"/>
              <a:t>Customer Needs</a:t>
            </a:r>
            <a:endParaRPr/>
          </a:p>
          <a:p>
            <a:pPr indent="-342900" lvl="0" marL="457200" rtl="0" algn="l">
              <a:lnSpc>
                <a:spcPct val="90000"/>
              </a:lnSpc>
              <a:spcBef>
                <a:spcPts val="0"/>
              </a:spcBef>
              <a:spcAft>
                <a:spcPts val="0"/>
              </a:spcAft>
              <a:buSzPts val="1800"/>
              <a:buChar char="●"/>
            </a:pPr>
            <a:r>
              <a:rPr lang="en-US"/>
              <a:t>Project Plan</a:t>
            </a:r>
            <a:endParaRPr/>
          </a:p>
          <a:p>
            <a:pPr indent="-342900" lvl="0" marL="457200" rtl="0" algn="l">
              <a:lnSpc>
                <a:spcPct val="90000"/>
              </a:lnSpc>
              <a:spcBef>
                <a:spcPts val="0"/>
              </a:spcBef>
              <a:spcAft>
                <a:spcPts val="0"/>
              </a:spcAft>
              <a:buSzPts val="1800"/>
              <a:buChar char="●"/>
            </a:pPr>
            <a:r>
              <a:rPr lang="en-US"/>
              <a:t>Functional Decomposition </a:t>
            </a:r>
            <a:endParaRPr/>
          </a:p>
          <a:p>
            <a:pPr indent="-342900" lvl="0" marL="457200" rtl="0" algn="l">
              <a:lnSpc>
                <a:spcPct val="90000"/>
              </a:lnSpc>
              <a:spcBef>
                <a:spcPts val="0"/>
              </a:spcBef>
              <a:spcAft>
                <a:spcPts val="0"/>
              </a:spcAft>
              <a:buSzPts val="1800"/>
              <a:buChar char="●"/>
            </a:pPr>
            <a:r>
              <a:rPr lang="en-US"/>
              <a:t>Summary</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99" name="Google Shape;199;p2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200" name="Google Shape;200;p28"/>
          <p:cNvPicPr preferRelativeResize="0"/>
          <p:nvPr/>
        </p:nvPicPr>
        <p:blipFill>
          <a:blip r:embed="rId3">
            <a:alphaModFix/>
          </a:blip>
          <a:stretch>
            <a:fillRect/>
          </a:stretch>
        </p:blipFill>
        <p:spPr>
          <a:xfrm>
            <a:off x="8971050" y="6355175"/>
            <a:ext cx="3220950" cy="502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Project Background</a:t>
            </a:r>
            <a:endParaRPr/>
          </a:p>
        </p:txBody>
      </p:sp>
      <p:sp>
        <p:nvSpPr>
          <p:cNvPr id="206" name="Google Shape;206;p29"/>
          <p:cNvSpPr txBox="1"/>
          <p:nvPr>
            <p:ph idx="1" type="body"/>
          </p:nvPr>
        </p:nvSpPr>
        <p:spPr>
          <a:xfrm>
            <a:off x="838200" y="1825625"/>
            <a:ext cx="5257800" cy="42705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15000"/>
              </a:lnSpc>
              <a:spcBef>
                <a:spcPts val="0"/>
              </a:spcBef>
              <a:spcAft>
                <a:spcPts val="0"/>
              </a:spcAft>
              <a:buSzPts val="1800"/>
              <a:buChar char="•"/>
            </a:pPr>
            <a:r>
              <a:rPr lang="en-US"/>
              <a:t>Project proposed by: </a:t>
            </a:r>
            <a:endParaRPr/>
          </a:p>
          <a:p>
            <a:pPr indent="-342900" lvl="1" marL="914400" rtl="0" algn="l">
              <a:lnSpc>
                <a:spcPct val="115000"/>
              </a:lnSpc>
              <a:spcBef>
                <a:spcPts val="0"/>
              </a:spcBef>
              <a:spcAft>
                <a:spcPts val="0"/>
              </a:spcAft>
              <a:buSzPts val="1800"/>
              <a:buChar char="•"/>
            </a:pPr>
            <a:r>
              <a:rPr lang="en-US"/>
              <a:t> TI Instruments </a:t>
            </a:r>
            <a:endParaRPr/>
          </a:p>
          <a:p>
            <a:pPr indent="-342900" lvl="0" marL="457200" rtl="0" algn="l">
              <a:lnSpc>
                <a:spcPct val="115000"/>
              </a:lnSpc>
              <a:spcBef>
                <a:spcPts val="0"/>
              </a:spcBef>
              <a:spcAft>
                <a:spcPts val="0"/>
              </a:spcAft>
              <a:buSzPts val="1800"/>
              <a:buChar char="•"/>
            </a:pPr>
            <a:r>
              <a:rPr lang="en-US"/>
              <a:t>Initial Idea: </a:t>
            </a:r>
            <a:endParaRPr/>
          </a:p>
          <a:p>
            <a:pPr indent="-342900" lvl="1" marL="914400" rtl="0" algn="l">
              <a:lnSpc>
                <a:spcPct val="115000"/>
              </a:lnSpc>
              <a:spcBef>
                <a:spcPts val="0"/>
              </a:spcBef>
              <a:spcAft>
                <a:spcPts val="0"/>
              </a:spcAft>
              <a:buSzPts val="1800"/>
              <a:buChar char="•"/>
            </a:pPr>
            <a:r>
              <a:rPr lang="en-US"/>
              <a:t>Provide power and wifi to users in park/bus stops</a:t>
            </a:r>
            <a:endParaRPr/>
          </a:p>
          <a:p>
            <a:pPr indent="-342900" lvl="0" marL="457200" rtl="0" algn="l">
              <a:lnSpc>
                <a:spcPct val="115000"/>
              </a:lnSpc>
              <a:spcBef>
                <a:spcPts val="0"/>
              </a:spcBef>
              <a:spcAft>
                <a:spcPts val="0"/>
              </a:spcAft>
              <a:buSzPts val="1800"/>
              <a:buChar char="•"/>
            </a:pPr>
            <a:r>
              <a:rPr lang="en-US"/>
              <a:t>Next Step: </a:t>
            </a:r>
            <a:endParaRPr/>
          </a:p>
          <a:p>
            <a:pPr indent="-342900" lvl="1" marL="914400" rtl="0" algn="l">
              <a:lnSpc>
                <a:spcPct val="115000"/>
              </a:lnSpc>
              <a:spcBef>
                <a:spcPts val="0"/>
              </a:spcBef>
              <a:spcAft>
                <a:spcPts val="0"/>
              </a:spcAft>
              <a:buSzPts val="1800"/>
              <a:buChar char="•"/>
            </a:pPr>
            <a:r>
              <a:rPr lang="en-US"/>
              <a:t>Research and Propose </a:t>
            </a:r>
            <a:endParaRPr/>
          </a:p>
          <a:p>
            <a:pPr indent="-342900" lvl="0" marL="457200" rtl="0" algn="l">
              <a:lnSpc>
                <a:spcPct val="115000"/>
              </a:lnSpc>
              <a:spcBef>
                <a:spcPts val="0"/>
              </a:spcBef>
              <a:spcAft>
                <a:spcPts val="0"/>
              </a:spcAft>
              <a:buSzPts val="1800"/>
              <a:buChar char="•"/>
            </a:pPr>
            <a:r>
              <a:rPr lang="en-US"/>
              <a:t>Goal </a:t>
            </a:r>
            <a:endParaRPr/>
          </a:p>
          <a:p>
            <a:pPr indent="-342900" lvl="1" marL="914400" rtl="0" algn="l">
              <a:lnSpc>
                <a:spcPct val="115000"/>
              </a:lnSpc>
              <a:spcBef>
                <a:spcPts val="0"/>
              </a:spcBef>
              <a:spcAft>
                <a:spcPts val="0"/>
              </a:spcAft>
              <a:buSzPts val="1800"/>
              <a:buChar char="•"/>
            </a:pPr>
            <a:r>
              <a:rPr lang="en-US"/>
              <a:t>Make the umbrella movable, as well as efficient </a:t>
            </a:r>
            <a:endParaRPr/>
          </a:p>
        </p:txBody>
      </p:sp>
      <p:sp>
        <p:nvSpPr>
          <p:cNvPr id="207" name="Google Shape;207;p2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208" name="Google Shape;208;p29"/>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09" name="Google Shape;209;p29"/>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Hetanshu Patel</a:t>
            </a:r>
            <a:endParaRPr>
              <a:solidFill>
                <a:schemeClr val="dk1"/>
              </a:solidFill>
              <a:latin typeface="Helvetica Neue"/>
              <a:ea typeface="Helvetica Neue"/>
              <a:cs typeface="Helvetica Neue"/>
              <a:sym typeface="Helvetica Neue"/>
            </a:endParaRPr>
          </a:p>
        </p:txBody>
      </p:sp>
      <p:pic>
        <p:nvPicPr>
          <p:cNvPr id="210" name="Google Shape;210;p29"/>
          <p:cNvPicPr preferRelativeResize="0"/>
          <p:nvPr/>
        </p:nvPicPr>
        <p:blipFill>
          <a:blip r:embed="rId4">
            <a:alphaModFix/>
          </a:blip>
          <a:stretch>
            <a:fillRect/>
          </a:stretch>
        </p:blipFill>
        <p:spPr>
          <a:xfrm>
            <a:off x="6927500" y="1462594"/>
            <a:ext cx="2099050" cy="2099050"/>
          </a:xfrm>
          <a:prstGeom prst="rect">
            <a:avLst/>
          </a:prstGeom>
          <a:noFill/>
          <a:ln>
            <a:noFill/>
          </a:ln>
        </p:spPr>
      </p:pic>
      <p:pic>
        <p:nvPicPr>
          <p:cNvPr id="211" name="Google Shape;211;p29"/>
          <p:cNvPicPr preferRelativeResize="0"/>
          <p:nvPr/>
        </p:nvPicPr>
        <p:blipFill>
          <a:blip r:embed="rId5">
            <a:alphaModFix/>
          </a:blip>
          <a:stretch>
            <a:fillRect/>
          </a:stretch>
        </p:blipFill>
        <p:spPr>
          <a:xfrm>
            <a:off x="8893524" y="1869325"/>
            <a:ext cx="1071325" cy="1285599"/>
          </a:xfrm>
          <a:prstGeom prst="rect">
            <a:avLst/>
          </a:prstGeom>
          <a:noFill/>
          <a:ln>
            <a:noFill/>
          </a:ln>
        </p:spPr>
      </p:pic>
      <p:pic>
        <p:nvPicPr>
          <p:cNvPr id="212" name="Google Shape;212;p29"/>
          <p:cNvPicPr preferRelativeResize="0"/>
          <p:nvPr/>
        </p:nvPicPr>
        <p:blipFill>
          <a:blip r:embed="rId6">
            <a:alphaModFix/>
          </a:blip>
          <a:stretch>
            <a:fillRect/>
          </a:stretch>
        </p:blipFill>
        <p:spPr>
          <a:xfrm>
            <a:off x="9964850" y="1602550"/>
            <a:ext cx="1819150" cy="1819150"/>
          </a:xfrm>
          <a:prstGeom prst="rect">
            <a:avLst/>
          </a:prstGeom>
          <a:noFill/>
          <a:ln>
            <a:noFill/>
          </a:ln>
        </p:spPr>
      </p:pic>
      <p:pic>
        <p:nvPicPr>
          <p:cNvPr id="213" name="Google Shape;213;p29"/>
          <p:cNvPicPr preferRelativeResize="0"/>
          <p:nvPr/>
        </p:nvPicPr>
        <p:blipFill rotWithShape="1">
          <a:blip r:embed="rId7">
            <a:alphaModFix/>
          </a:blip>
          <a:srcRect b="0" l="15746" r="0" t="0"/>
          <a:stretch/>
        </p:blipFill>
        <p:spPr>
          <a:xfrm>
            <a:off x="7681827" y="3561650"/>
            <a:ext cx="3494725" cy="2488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Project Background</a:t>
            </a:r>
            <a:endParaRPr/>
          </a:p>
        </p:txBody>
      </p:sp>
      <p:sp>
        <p:nvSpPr>
          <p:cNvPr id="219" name="Google Shape;219;p30"/>
          <p:cNvSpPr txBox="1"/>
          <p:nvPr>
            <p:ph idx="1" type="body"/>
          </p:nvPr>
        </p:nvSpPr>
        <p:spPr>
          <a:xfrm>
            <a:off x="838200" y="1825625"/>
            <a:ext cx="5257800" cy="4270500"/>
          </a:xfrm>
          <a:prstGeom prst="rect">
            <a:avLst/>
          </a:prstGeom>
          <a:noFill/>
          <a:ln>
            <a:noFill/>
          </a:ln>
        </p:spPr>
        <p:txBody>
          <a:bodyPr anchorCtr="0" anchor="t" bIns="45700" lIns="91425" spcFirstLastPara="1" rIns="91425" wrap="square" tIns="45700">
            <a:normAutofit fontScale="92500"/>
          </a:bodyPr>
          <a:lstStyle/>
          <a:p>
            <a:pPr indent="-334327" lvl="0" marL="457200" rtl="0" algn="l">
              <a:lnSpc>
                <a:spcPct val="150000"/>
              </a:lnSpc>
              <a:spcBef>
                <a:spcPts val="0"/>
              </a:spcBef>
              <a:spcAft>
                <a:spcPts val="0"/>
              </a:spcAft>
              <a:buSzPct val="64285"/>
              <a:buChar char="•"/>
            </a:pPr>
            <a:r>
              <a:rPr lang="en-US"/>
              <a:t>Digital Wifi </a:t>
            </a:r>
            <a:r>
              <a:rPr lang="en-US"/>
              <a:t>Canopy</a:t>
            </a:r>
            <a:endParaRPr/>
          </a:p>
          <a:p>
            <a:pPr indent="-334327" lvl="1" marL="914400" rtl="0" algn="l">
              <a:lnSpc>
                <a:spcPct val="150000"/>
              </a:lnSpc>
              <a:spcBef>
                <a:spcPts val="0"/>
              </a:spcBef>
              <a:spcAft>
                <a:spcPts val="0"/>
              </a:spcAft>
              <a:buSzPct val="75000"/>
              <a:buChar char="•"/>
            </a:pPr>
            <a:r>
              <a:rPr lang="en-US"/>
              <a:t>It is solar powered umbrella that will provide charging ports and wifi for near by pedestrians</a:t>
            </a:r>
            <a:endParaRPr/>
          </a:p>
          <a:p>
            <a:pPr indent="-334327" lvl="0" marL="457200" rtl="0" algn="l">
              <a:lnSpc>
                <a:spcPct val="150000"/>
              </a:lnSpc>
              <a:spcBef>
                <a:spcPts val="0"/>
              </a:spcBef>
              <a:spcAft>
                <a:spcPts val="0"/>
              </a:spcAft>
              <a:buSzPct val="64285"/>
              <a:buChar char="•"/>
            </a:pPr>
            <a:r>
              <a:rPr lang="en-US"/>
              <a:t>Current </a:t>
            </a:r>
            <a:r>
              <a:rPr lang="en-US"/>
              <a:t>Technology</a:t>
            </a:r>
            <a:endParaRPr/>
          </a:p>
          <a:p>
            <a:pPr indent="-334327" lvl="1" marL="914400" rtl="0" algn="l">
              <a:lnSpc>
                <a:spcPct val="150000"/>
              </a:lnSpc>
              <a:spcBef>
                <a:spcPts val="0"/>
              </a:spcBef>
              <a:spcAft>
                <a:spcPts val="0"/>
              </a:spcAft>
              <a:buSzPct val="75000"/>
              <a:buChar char="•"/>
            </a:pPr>
            <a:r>
              <a:rPr lang="en-US"/>
              <a:t>Green Head, Bluu Maple, Sunbolt</a:t>
            </a:r>
            <a:endParaRPr/>
          </a:p>
          <a:p>
            <a:pPr indent="0" lvl="0" marL="0" rtl="0" algn="l">
              <a:lnSpc>
                <a:spcPct val="90000"/>
              </a:lnSpc>
              <a:spcBef>
                <a:spcPts val="0"/>
              </a:spcBef>
              <a:spcAft>
                <a:spcPts val="0"/>
              </a:spcAft>
              <a:buNone/>
            </a:pPr>
            <a:r>
              <a:t/>
            </a:r>
            <a:endParaRPr/>
          </a:p>
        </p:txBody>
      </p:sp>
      <p:sp>
        <p:nvSpPr>
          <p:cNvPr id="220" name="Google Shape;220;p30"/>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221" name="Google Shape;221;p30"/>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222" name="Google Shape;222;p30"/>
          <p:cNvPicPr preferRelativeResize="0"/>
          <p:nvPr/>
        </p:nvPicPr>
        <p:blipFill>
          <a:blip r:embed="rId4">
            <a:alphaModFix/>
          </a:blip>
          <a:stretch>
            <a:fillRect/>
          </a:stretch>
        </p:blipFill>
        <p:spPr>
          <a:xfrm>
            <a:off x="8718600" y="1762400"/>
            <a:ext cx="3166725" cy="2053200"/>
          </a:xfrm>
          <a:prstGeom prst="rect">
            <a:avLst/>
          </a:prstGeom>
          <a:noFill/>
          <a:ln>
            <a:noFill/>
          </a:ln>
        </p:spPr>
      </p:pic>
      <p:pic>
        <p:nvPicPr>
          <p:cNvPr id="223" name="Google Shape;223;p30"/>
          <p:cNvPicPr preferRelativeResize="0"/>
          <p:nvPr/>
        </p:nvPicPr>
        <p:blipFill>
          <a:blip r:embed="rId5">
            <a:alphaModFix/>
          </a:blip>
          <a:stretch>
            <a:fillRect/>
          </a:stretch>
        </p:blipFill>
        <p:spPr>
          <a:xfrm>
            <a:off x="8718600" y="3815600"/>
            <a:ext cx="3166725" cy="2387175"/>
          </a:xfrm>
          <a:prstGeom prst="rect">
            <a:avLst/>
          </a:prstGeom>
          <a:noFill/>
          <a:ln>
            <a:noFill/>
          </a:ln>
        </p:spPr>
      </p:pic>
      <p:pic>
        <p:nvPicPr>
          <p:cNvPr id="224" name="Google Shape;224;p30"/>
          <p:cNvPicPr preferRelativeResize="0"/>
          <p:nvPr/>
        </p:nvPicPr>
        <p:blipFill>
          <a:blip r:embed="rId6">
            <a:alphaModFix/>
          </a:blip>
          <a:stretch>
            <a:fillRect/>
          </a:stretch>
        </p:blipFill>
        <p:spPr>
          <a:xfrm>
            <a:off x="6096000" y="1762400"/>
            <a:ext cx="2622600" cy="4440375"/>
          </a:xfrm>
          <a:prstGeom prst="rect">
            <a:avLst/>
          </a:prstGeom>
          <a:noFill/>
          <a:ln>
            <a:noFill/>
          </a:ln>
        </p:spPr>
      </p:pic>
      <p:sp>
        <p:nvSpPr>
          <p:cNvPr id="225" name="Google Shape;225;p30"/>
          <p:cNvSpPr txBox="1"/>
          <p:nvPr/>
        </p:nvSpPr>
        <p:spPr>
          <a:xfrm>
            <a:off x="9192000" y="-885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Hetanshu Patel</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Project Background</a:t>
            </a:r>
            <a:endParaRPr/>
          </a:p>
        </p:txBody>
      </p:sp>
      <p:sp>
        <p:nvSpPr>
          <p:cNvPr id="231" name="Google Shape;231;p31"/>
          <p:cNvSpPr txBox="1"/>
          <p:nvPr>
            <p:ph idx="1" type="body"/>
          </p:nvPr>
        </p:nvSpPr>
        <p:spPr>
          <a:xfrm>
            <a:off x="838200" y="1825625"/>
            <a:ext cx="5257800" cy="4270500"/>
          </a:xfrm>
          <a:prstGeom prst="rect">
            <a:avLst/>
          </a:prstGeom>
          <a:noFill/>
          <a:ln>
            <a:noFill/>
          </a:ln>
        </p:spPr>
        <p:txBody>
          <a:bodyPr anchorCtr="0" anchor="t" bIns="45700" lIns="91425" spcFirstLastPara="1" rIns="91425" wrap="square" tIns="45700">
            <a:normAutofit/>
          </a:bodyPr>
          <a:lstStyle/>
          <a:p>
            <a:pPr indent="-342900" lvl="0" marL="457200" rtl="0" algn="l">
              <a:lnSpc>
                <a:spcPct val="200000"/>
              </a:lnSpc>
              <a:spcBef>
                <a:spcPts val="0"/>
              </a:spcBef>
              <a:spcAft>
                <a:spcPts val="0"/>
              </a:spcAft>
              <a:buSzPts val="1800"/>
              <a:buChar char="•"/>
            </a:pPr>
            <a:r>
              <a:rPr lang="en-US"/>
              <a:t>Motivation</a:t>
            </a:r>
            <a:endParaRPr/>
          </a:p>
          <a:p>
            <a:pPr indent="-342900" lvl="1" marL="914400" rtl="0" algn="l">
              <a:lnSpc>
                <a:spcPct val="200000"/>
              </a:lnSpc>
              <a:spcBef>
                <a:spcPts val="0"/>
              </a:spcBef>
              <a:spcAft>
                <a:spcPts val="0"/>
              </a:spcAft>
              <a:buSzPts val="1800"/>
              <a:buChar char="•"/>
            </a:pPr>
            <a:r>
              <a:rPr lang="en-US"/>
              <a:t>Provide power to charge devices and wifi to </a:t>
            </a:r>
            <a:r>
              <a:rPr lang="en-US"/>
              <a:t>people</a:t>
            </a:r>
            <a:r>
              <a:rPr lang="en-US"/>
              <a:t> who use public transport and </a:t>
            </a:r>
            <a:r>
              <a:rPr lang="en-US"/>
              <a:t>amenities</a:t>
            </a:r>
            <a:endParaRPr/>
          </a:p>
        </p:txBody>
      </p:sp>
      <p:sp>
        <p:nvSpPr>
          <p:cNvPr id="232" name="Google Shape;232;p31"/>
          <p:cNvSpPr txBox="1"/>
          <p:nvPr>
            <p:ph idx="12" type="sldNum"/>
          </p:nvPr>
        </p:nvSpPr>
        <p:spPr>
          <a:xfrm>
            <a:off x="4724400" y="6433298"/>
            <a:ext cx="2743200" cy="36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233" name="Google Shape;233;p31"/>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34" name="Google Shape;234;p31"/>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Hetanshu Patel</a:t>
            </a:r>
            <a:endParaRPr>
              <a:solidFill>
                <a:schemeClr val="dk1"/>
              </a:solidFill>
              <a:latin typeface="Helvetica Neue"/>
              <a:ea typeface="Helvetica Neue"/>
              <a:cs typeface="Helvetica Neue"/>
              <a:sym typeface="Helvetica Neue"/>
            </a:endParaRPr>
          </a:p>
        </p:txBody>
      </p:sp>
      <p:pic>
        <p:nvPicPr>
          <p:cNvPr id="235" name="Google Shape;235;p31"/>
          <p:cNvPicPr preferRelativeResize="0"/>
          <p:nvPr/>
        </p:nvPicPr>
        <p:blipFill>
          <a:blip r:embed="rId4">
            <a:alphaModFix/>
          </a:blip>
          <a:stretch>
            <a:fillRect/>
          </a:stretch>
        </p:blipFill>
        <p:spPr>
          <a:xfrm>
            <a:off x="6876725" y="1530200"/>
            <a:ext cx="4477072" cy="4359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2"/>
          <p:cNvSpPr txBox="1"/>
          <p:nvPr>
            <p:ph type="title"/>
          </p:nvPr>
        </p:nvSpPr>
        <p:spPr>
          <a:xfrm>
            <a:off x="838200" y="339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Project Scope</a:t>
            </a:r>
            <a:endParaRPr/>
          </a:p>
        </p:txBody>
      </p:sp>
      <p:sp>
        <p:nvSpPr>
          <p:cNvPr id="242" name="Google Shape;242;p32"/>
          <p:cNvSpPr txBox="1"/>
          <p:nvPr>
            <p:ph idx="1" type="body"/>
          </p:nvPr>
        </p:nvSpPr>
        <p:spPr>
          <a:xfrm>
            <a:off x="383175" y="1578625"/>
            <a:ext cx="6006900" cy="1424700"/>
          </a:xfrm>
          <a:prstGeom prst="rect">
            <a:avLst/>
          </a:prstGeom>
        </p:spPr>
        <p:txBody>
          <a:bodyPr anchorCtr="0" anchor="t" bIns="91425" lIns="91425" spcFirstLastPara="1" rIns="91425" wrap="square" tIns="45700">
            <a:noAutofit/>
          </a:bodyPr>
          <a:lstStyle/>
          <a:p>
            <a:pPr indent="0" lvl="0" marL="0" rtl="0" algn="l">
              <a:spcBef>
                <a:spcPts val="1000"/>
              </a:spcBef>
              <a:spcAft>
                <a:spcPts val="0"/>
              </a:spcAft>
              <a:buNone/>
            </a:pPr>
            <a:r>
              <a:rPr lang="en-US" sz="1800">
                <a:latin typeface="Times New Roman"/>
                <a:ea typeface="Times New Roman"/>
                <a:cs typeface="Times New Roman"/>
                <a:sym typeface="Times New Roman"/>
              </a:rPr>
              <a:t>Description:  Develop shelters, such as park tables and bus 		stops, that provide charging stations, shade from the sun,	 and 	wifi 	connection using solar panels. Design should be	 low maintenance, weather resistant, and accessible to 		multiple individuals at a time.</a:t>
            </a:r>
            <a:endParaRPr sz="2500"/>
          </a:p>
        </p:txBody>
      </p:sp>
      <p:sp>
        <p:nvSpPr>
          <p:cNvPr id="243" name="Google Shape;243;p32"/>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44" name="Google Shape;244;p32"/>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45" name="Google Shape;245;p32"/>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
        <p:nvSpPr>
          <p:cNvPr id="246" name="Google Shape;246;p32"/>
          <p:cNvSpPr txBox="1"/>
          <p:nvPr/>
        </p:nvSpPr>
        <p:spPr>
          <a:xfrm>
            <a:off x="7573850" y="689050"/>
            <a:ext cx="4445400" cy="4515000"/>
          </a:xfrm>
          <a:prstGeom prst="rect">
            <a:avLst/>
          </a:prstGeom>
          <a:noFill/>
          <a:ln>
            <a:noFill/>
          </a:ln>
        </p:spPr>
        <p:txBody>
          <a:bodyPr anchorCtr="0" anchor="t" bIns="91425" lIns="91425" spcFirstLastPara="1" rIns="91425" wrap="square" tIns="91425">
            <a:spAutoFit/>
          </a:bodyPr>
          <a:lstStyle/>
          <a:p>
            <a:pPr indent="0" lvl="0" marL="457200" rtl="0" algn="l">
              <a:lnSpc>
                <a:spcPct val="90000"/>
              </a:lnSpc>
              <a:spcBef>
                <a:spcPts val="1000"/>
              </a:spcBef>
              <a:spcAft>
                <a:spcPts val="0"/>
              </a:spcAft>
              <a:buNone/>
            </a:pPr>
            <a:r>
              <a:rPr lang="en-US" sz="2000">
                <a:solidFill>
                  <a:schemeClr val="dk1"/>
                </a:solidFill>
                <a:latin typeface="Helvetica Neue"/>
                <a:ea typeface="Helvetica Neue"/>
                <a:cs typeface="Helvetica Neue"/>
                <a:sym typeface="Helvetica Neue"/>
              </a:rPr>
              <a:t>Goals:</a:t>
            </a:r>
            <a:endParaRPr sz="2000">
              <a:solidFill>
                <a:schemeClr val="dk1"/>
              </a:solidFill>
              <a:latin typeface="Helvetica Neue"/>
              <a:ea typeface="Helvetica Neue"/>
              <a:cs typeface="Helvetica Neue"/>
              <a:sym typeface="Helvetica Neue"/>
            </a:endParaRPr>
          </a:p>
          <a:p>
            <a:pPr indent="-355600" lvl="0" marL="457200" rtl="0" algn="l">
              <a:lnSpc>
                <a:spcPct val="90000"/>
              </a:lnSpc>
              <a:spcBef>
                <a:spcPts val="1000"/>
              </a:spcBef>
              <a:spcAft>
                <a:spcPts val="0"/>
              </a:spcAft>
              <a:buClr>
                <a:schemeClr val="dk1"/>
              </a:buClr>
              <a:buSzPts val="2000"/>
              <a:buChar char="•"/>
            </a:pPr>
            <a:r>
              <a:rPr lang="en-US" sz="2000">
                <a:solidFill>
                  <a:schemeClr val="dk1"/>
                </a:solidFill>
                <a:latin typeface="Helvetica Neue"/>
                <a:ea typeface="Helvetica Neue"/>
                <a:cs typeface="Helvetica Neue"/>
                <a:sym typeface="Helvetica Neue"/>
              </a:rPr>
              <a:t> Use renewable energy</a:t>
            </a:r>
            <a:endParaRPr sz="2000">
              <a:solidFill>
                <a:schemeClr val="dk1"/>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lnSpc>
                <a:spcPct val="90000"/>
              </a:lnSpc>
              <a:spcBef>
                <a:spcPts val="1000"/>
              </a:spcBef>
              <a:spcAft>
                <a:spcPts val="0"/>
              </a:spcAft>
              <a:buNone/>
            </a:pPr>
            <a:r>
              <a:t/>
            </a:r>
            <a:endParaRPr sz="2000">
              <a:solidFill>
                <a:schemeClr val="dk1"/>
              </a:solidFill>
              <a:latin typeface="Helvetica Neue"/>
              <a:ea typeface="Helvetica Neue"/>
              <a:cs typeface="Helvetica Neue"/>
              <a:sym typeface="Helvetica Neue"/>
            </a:endParaRPr>
          </a:p>
          <a:p>
            <a:pPr indent="-355600" lvl="0" marL="457200" rtl="0" algn="l">
              <a:lnSpc>
                <a:spcPct val="90000"/>
              </a:lnSpc>
              <a:spcBef>
                <a:spcPts val="1000"/>
              </a:spcBef>
              <a:spcAft>
                <a:spcPts val="0"/>
              </a:spcAft>
              <a:buClr>
                <a:schemeClr val="dk1"/>
              </a:buClr>
              <a:buSzPts val="2000"/>
              <a:buChar char="•"/>
            </a:pPr>
            <a:r>
              <a:rPr lang="en-US" sz="2000">
                <a:solidFill>
                  <a:schemeClr val="dk1"/>
                </a:solidFill>
                <a:latin typeface="Helvetica Neue"/>
                <a:ea typeface="Helvetica Neue"/>
                <a:cs typeface="Helvetica Neue"/>
                <a:sym typeface="Helvetica Neue"/>
              </a:rPr>
              <a:t>Aesthetically pleasing shelters</a:t>
            </a:r>
            <a:endParaRPr sz="2000">
              <a:solidFill>
                <a:schemeClr val="dk1"/>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chemeClr val="dk1"/>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chemeClr val="dk1"/>
              </a:solidFill>
              <a:latin typeface="Helvetica Neue"/>
              <a:ea typeface="Helvetica Neue"/>
              <a:cs typeface="Helvetica Neue"/>
              <a:sym typeface="Helvetica Neue"/>
            </a:endParaRPr>
          </a:p>
          <a:p>
            <a:pPr indent="-355600" lvl="0" marL="457200" rtl="0" algn="l">
              <a:lnSpc>
                <a:spcPct val="90000"/>
              </a:lnSpc>
              <a:spcBef>
                <a:spcPts val="1000"/>
              </a:spcBef>
              <a:spcAft>
                <a:spcPts val="0"/>
              </a:spcAft>
              <a:buClr>
                <a:schemeClr val="dk1"/>
              </a:buClr>
              <a:buSzPts val="2000"/>
              <a:buChar char="•"/>
            </a:pPr>
            <a:r>
              <a:rPr lang="en-US" sz="2000">
                <a:solidFill>
                  <a:schemeClr val="dk1"/>
                </a:solidFill>
                <a:latin typeface="Helvetica Neue"/>
                <a:ea typeface="Helvetica Neue"/>
                <a:cs typeface="Helvetica Neue"/>
                <a:sym typeface="Helvetica Neue"/>
              </a:rPr>
              <a:t>Convenience for users</a:t>
            </a:r>
            <a:endParaRPr sz="2000">
              <a:solidFill>
                <a:schemeClr val="dk1"/>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chemeClr val="dk1"/>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chemeClr val="dk1"/>
              </a:solidFill>
              <a:latin typeface="Helvetica Neue"/>
              <a:ea typeface="Helvetica Neue"/>
              <a:cs typeface="Helvetica Neue"/>
              <a:sym typeface="Helvetica Neue"/>
            </a:endParaRPr>
          </a:p>
          <a:p>
            <a:pPr indent="-355600" lvl="0" marL="457200" rtl="0" algn="l">
              <a:lnSpc>
                <a:spcPct val="90000"/>
              </a:lnSpc>
              <a:spcBef>
                <a:spcPts val="1000"/>
              </a:spcBef>
              <a:spcAft>
                <a:spcPts val="0"/>
              </a:spcAft>
              <a:buClr>
                <a:schemeClr val="dk1"/>
              </a:buClr>
              <a:buSzPts val="2000"/>
              <a:buChar char="•"/>
            </a:pPr>
            <a:r>
              <a:rPr lang="en-US" sz="2000">
                <a:solidFill>
                  <a:schemeClr val="dk1"/>
                </a:solidFill>
                <a:latin typeface="Helvetica Neue"/>
                <a:ea typeface="Helvetica Neue"/>
                <a:cs typeface="Helvetica Neue"/>
                <a:sym typeface="Helvetica Neue"/>
              </a:rPr>
              <a:t>Reduce the digital gap</a:t>
            </a:r>
            <a:endParaRPr/>
          </a:p>
        </p:txBody>
      </p:sp>
      <p:pic>
        <p:nvPicPr>
          <p:cNvPr id="247" name="Google Shape;247;p32"/>
          <p:cNvPicPr preferRelativeResize="0"/>
          <p:nvPr/>
        </p:nvPicPr>
        <p:blipFill rotWithShape="1">
          <a:blip r:embed="rId4">
            <a:alphaModFix/>
          </a:blip>
          <a:srcRect b="8240" l="0" r="0" t="0"/>
          <a:stretch/>
        </p:blipFill>
        <p:spPr>
          <a:xfrm>
            <a:off x="7248025" y="818900"/>
            <a:ext cx="822525" cy="759725"/>
          </a:xfrm>
          <a:prstGeom prst="rect">
            <a:avLst/>
          </a:prstGeom>
          <a:noFill/>
          <a:ln>
            <a:noFill/>
          </a:ln>
        </p:spPr>
      </p:pic>
      <p:pic>
        <p:nvPicPr>
          <p:cNvPr id="248" name="Google Shape;248;p32"/>
          <p:cNvPicPr preferRelativeResize="0"/>
          <p:nvPr/>
        </p:nvPicPr>
        <p:blipFill>
          <a:blip r:embed="rId5">
            <a:alphaModFix/>
          </a:blip>
          <a:stretch>
            <a:fillRect/>
          </a:stretch>
        </p:blipFill>
        <p:spPr>
          <a:xfrm>
            <a:off x="6970276" y="2007145"/>
            <a:ext cx="1049800" cy="772080"/>
          </a:xfrm>
          <a:prstGeom prst="rect">
            <a:avLst/>
          </a:prstGeom>
          <a:noFill/>
          <a:ln>
            <a:noFill/>
          </a:ln>
        </p:spPr>
      </p:pic>
      <p:pic>
        <p:nvPicPr>
          <p:cNvPr id="249" name="Google Shape;249;p32"/>
          <p:cNvPicPr preferRelativeResize="0"/>
          <p:nvPr/>
        </p:nvPicPr>
        <p:blipFill>
          <a:blip r:embed="rId6">
            <a:alphaModFix/>
          </a:blip>
          <a:stretch>
            <a:fillRect/>
          </a:stretch>
        </p:blipFill>
        <p:spPr>
          <a:xfrm>
            <a:off x="7023502" y="2973998"/>
            <a:ext cx="1047052" cy="1021500"/>
          </a:xfrm>
          <a:prstGeom prst="rect">
            <a:avLst/>
          </a:prstGeom>
          <a:noFill/>
          <a:ln>
            <a:noFill/>
          </a:ln>
        </p:spPr>
      </p:pic>
      <p:pic>
        <p:nvPicPr>
          <p:cNvPr id="250" name="Google Shape;250;p32"/>
          <p:cNvPicPr preferRelativeResize="0"/>
          <p:nvPr/>
        </p:nvPicPr>
        <p:blipFill>
          <a:blip r:embed="rId7">
            <a:alphaModFix/>
          </a:blip>
          <a:stretch>
            <a:fillRect/>
          </a:stretch>
        </p:blipFill>
        <p:spPr>
          <a:xfrm>
            <a:off x="6970275" y="4455850"/>
            <a:ext cx="1033025" cy="705526"/>
          </a:xfrm>
          <a:prstGeom prst="rect">
            <a:avLst/>
          </a:prstGeom>
          <a:noFill/>
          <a:ln>
            <a:noFill/>
          </a:ln>
        </p:spPr>
      </p:pic>
      <p:pic>
        <p:nvPicPr>
          <p:cNvPr id="251" name="Google Shape;251;p32"/>
          <p:cNvPicPr preferRelativeResize="0"/>
          <p:nvPr/>
        </p:nvPicPr>
        <p:blipFill>
          <a:blip r:embed="rId8">
            <a:alphaModFix/>
          </a:blip>
          <a:stretch>
            <a:fillRect/>
          </a:stretch>
        </p:blipFill>
        <p:spPr>
          <a:xfrm>
            <a:off x="1393975" y="3185225"/>
            <a:ext cx="3746400" cy="2497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Project Scope</a:t>
            </a:r>
            <a:endParaRPr/>
          </a:p>
        </p:txBody>
      </p:sp>
      <p:sp>
        <p:nvSpPr>
          <p:cNvPr id="258" name="Google Shape;258;p33"/>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59" name="Google Shape;259;p33"/>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60" name="Google Shape;260;p33"/>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
        <p:nvSpPr>
          <p:cNvPr id="261" name="Google Shape;261;p33"/>
          <p:cNvSpPr txBox="1"/>
          <p:nvPr/>
        </p:nvSpPr>
        <p:spPr>
          <a:xfrm>
            <a:off x="624025" y="1690825"/>
            <a:ext cx="4810500" cy="157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sz="1800">
                <a:solidFill>
                  <a:schemeClr val="dk1"/>
                </a:solidFill>
                <a:latin typeface="Times New Roman"/>
                <a:ea typeface="Times New Roman"/>
                <a:cs typeface="Times New Roman"/>
                <a:sym typeface="Times New Roman"/>
              </a:rPr>
              <a:t>Markets:</a:t>
            </a:r>
            <a:endParaRPr sz="1200">
              <a:solidFill>
                <a:schemeClr val="dk1"/>
              </a:solidFill>
              <a:latin typeface="Times New Roman"/>
              <a:ea typeface="Times New Roman"/>
              <a:cs typeface="Times New Roman"/>
              <a:sym typeface="Times New Roman"/>
            </a:endParaRPr>
          </a:p>
          <a:p>
            <a:pPr indent="-342900" lvl="0" marL="457200" rtl="0" algn="l">
              <a:lnSpc>
                <a:spcPct val="115000"/>
              </a:lnSpc>
              <a:spcBef>
                <a:spcPts val="120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Primary: Transportation Companies,Park managements, Local Governments</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Secondary:Restaurants, Individuals</a:t>
            </a:r>
            <a:endParaRPr sz="1800">
              <a:solidFill>
                <a:schemeClr val="dk1"/>
              </a:solidFill>
              <a:latin typeface="Times New Roman"/>
              <a:ea typeface="Times New Roman"/>
              <a:cs typeface="Times New Roman"/>
              <a:sym typeface="Times New Roman"/>
            </a:endParaRPr>
          </a:p>
        </p:txBody>
      </p:sp>
      <p:pic>
        <p:nvPicPr>
          <p:cNvPr id="262" name="Google Shape;262;p33"/>
          <p:cNvPicPr preferRelativeResize="0"/>
          <p:nvPr/>
        </p:nvPicPr>
        <p:blipFill>
          <a:blip r:embed="rId4">
            <a:alphaModFix/>
          </a:blip>
          <a:stretch>
            <a:fillRect/>
          </a:stretch>
        </p:blipFill>
        <p:spPr>
          <a:xfrm>
            <a:off x="201500" y="3465000"/>
            <a:ext cx="2948696" cy="617275"/>
          </a:xfrm>
          <a:prstGeom prst="rect">
            <a:avLst/>
          </a:prstGeom>
          <a:noFill/>
          <a:ln>
            <a:noFill/>
          </a:ln>
        </p:spPr>
      </p:pic>
      <p:pic>
        <p:nvPicPr>
          <p:cNvPr id="263" name="Google Shape;263;p33"/>
          <p:cNvPicPr preferRelativeResize="0"/>
          <p:nvPr/>
        </p:nvPicPr>
        <p:blipFill>
          <a:blip r:embed="rId5">
            <a:alphaModFix/>
          </a:blip>
          <a:stretch>
            <a:fillRect/>
          </a:stretch>
        </p:blipFill>
        <p:spPr>
          <a:xfrm>
            <a:off x="3039700" y="4150900"/>
            <a:ext cx="2512975" cy="1066825"/>
          </a:xfrm>
          <a:prstGeom prst="rect">
            <a:avLst/>
          </a:prstGeom>
          <a:noFill/>
          <a:ln>
            <a:noFill/>
          </a:ln>
        </p:spPr>
      </p:pic>
      <p:pic>
        <p:nvPicPr>
          <p:cNvPr id="264" name="Google Shape;264;p33"/>
          <p:cNvPicPr preferRelativeResize="0"/>
          <p:nvPr/>
        </p:nvPicPr>
        <p:blipFill>
          <a:blip r:embed="rId6">
            <a:alphaModFix/>
          </a:blip>
          <a:stretch>
            <a:fillRect/>
          </a:stretch>
        </p:blipFill>
        <p:spPr>
          <a:xfrm>
            <a:off x="435098" y="4792000"/>
            <a:ext cx="2481500" cy="1116926"/>
          </a:xfrm>
          <a:prstGeom prst="rect">
            <a:avLst/>
          </a:prstGeom>
          <a:noFill/>
          <a:ln>
            <a:noFill/>
          </a:ln>
        </p:spPr>
      </p:pic>
      <p:sp>
        <p:nvSpPr>
          <p:cNvPr id="265" name="Google Shape;265;p33"/>
          <p:cNvSpPr txBox="1"/>
          <p:nvPr/>
        </p:nvSpPr>
        <p:spPr>
          <a:xfrm>
            <a:off x="6436700" y="2649302"/>
            <a:ext cx="5917800" cy="171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sz="1600">
                <a:solidFill>
                  <a:schemeClr val="dk1"/>
                </a:solidFill>
                <a:latin typeface="Times New Roman"/>
                <a:ea typeface="Times New Roman"/>
                <a:cs typeface="Times New Roman"/>
                <a:sym typeface="Times New Roman"/>
              </a:rPr>
              <a:t>Assumptions:</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120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W</a:t>
            </a:r>
            <a:r>
              <a:rPr lang="en-US" sz="1600">
                <a:solidFill>
                  <a:schemeClr val="dk1"/>
                </a:solidFill>
                <a:latin typeface="Times New Roman"/>
                <a:ea typeface="Times New Roman"/>
                <a:cs typeface="Times New Roman"/>
                <a:sym typeface="Times New Roman"/>
              </a:rPr>
              <a:t>ill function with solar energy</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Is be able to be carried by people</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Is modular (able to receive additional amenities without rebuilding)</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 Slides">
  <a:themeElements>
    <a:clrScheme name="College of Engineering">
      <a:dk1>
        <a:srgbClr val="000000"/>
      </a:dk1>
      <a:lt1>
        <a:srgbClr val="FFFFFF"/>
      </a:lt1>
      <a:dk2>
        <a:srgbClr val="404040"/>
      </a:dk2>
      <a:lt2>
        <a:srgbClr val="BFBFBF"/>
      </a:lt2>
      <a:accent1>
        <a:srgbClr val="236192"/>
      </a:accent1>
      <a:accent2>
        <a:srgbClr val="A4D233"/>
      </a:accent2>
      <a:accent3>
        <a:srgbClr val="00CFB4"/>
      </a:accent3>
      <a:accent4>
        <a:srgbClr val="00BBDC"/>
      </a:accent4>
      <a:accent5>
        <a:srgbClr val="EE2737"/>
      </a:accent5>
      <a:accent6>
        <a:srgbClr val="B7B09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le Slides">
  <a:themeElements>
    <a:clrScheme name="College of Engineering 2">
      <a:dk1>
        <a:srgbClr val="000000"/>
      </a:dk1>
      <a:lt1>
        <a:srgbClr val="FFFFFF"/>
      </a:lt1>
      <a:dk2>
        <a:srgbClr val="404040"/>
      </a:dk2>
      <a:lt2>
        <a:srgbClr val="BFBFBF"/>
      </a:lt2>
      <a:accent1>
        <a:srgbClr val="236192"/>
      </a:accent1>
      <a:accent2>
        <a:srgbClr val="00CFB4"/>
      </a:accent2>
      <a:accent3>
        <a:srgbClr val="A4D233"/>
      </a:accent3>
      <a:accent4>
        <a:srgbClr val="00BBDC"/>
      </a:accent4>
      <a:accent5>
        <a:srgbClr val="EE2737"/>
      </a:accent5>
      <a:accent6>
        <a:srgbClr val="B7B09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