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Helvetica Neue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HelveticaNeue-regular.fntdata"/><Relationship Id="rId14" Type="http://schemas.openxmlformats.org/officeDocument/2006/relationships/slide" Target="slides/slide8.xml"/><Relationship Id="rId17" Type="http://schemas.openxmlformats.org/officeDocument/2006/relationships/font" Target="fonts/HelveticaNeue-italic.fntdata"/><Relationship Id="rId16" Type="http://schemas.openxmlformats.org/officeDocument/2006/relationships/font" Target="fonts/HelveticaNeue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schemas.openxmlformats.org/officeDocument/2006/relationships/font" Target="fonts/HelveticaNeue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8e7530c1a4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8e7530c1a4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8e7530c1a4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0c8395737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0c8395737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0c83957379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0c83957379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0c83957379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0c83957379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0c83957379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0c83957379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0c83957379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this slide will advance on default after 2 seconds. If you would like to change this then go to the transition tab and under timing change the advance slide settings. </a:t>
            </a:r>
            <a:endParaRPr/>
          </a:p>
        </p:txBody>
      </p:sp>
      <p:sp>
        <p:nvSpPr>
          <p:cNvPr id="219" name="Google Shape;21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b="1" i="0"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4567881"/>
            <a:ext cx="9144000" cy="1147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i="0" sz="2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5183188" y="987425"/>
            <a:ext cx="6172200" cy="510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839788" y="2057399"/>
            <a:ext cx="3932237" cy="39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2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/>
          <p:nvPr>
            <p:ph idx="2" type="pic"/>
          </p:nvPr>
        </p:nvSpPr>
        <p:spPr>
          <a:xfrm>
            <a:off x="5183188" y="987425"/>
            <a:ext cx="6172200" cy="510857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3"/>
          <p:cNvSpPr txBox="1"/>
          <p:nvPr>
            <p:ph idx="1" type="body"/>
          </p:nvPr>
        </p:nvSpPr>
        <p:spPr>
          <a:xfrm>
            <a:off x="839788" y="2057399"/>
            <a:ext cx="3932237" cy="3995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6" name="Google Shape;76;p13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 rot="5400000">
            <a:off x="3960813" y="-1296988"/>
            <a:ext cx="4270374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 rot="5400000">
            <a:off x="7173913" y="1916113"/>
            <a:ext cx="5730875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 rot="5400000">
            <a:off x="1839913" y="-636587"/>
            <a:ext cx="5730875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One-third Slide">
  <p:cSld name="Content One-third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838200" y="1825625"/>
            <a:ext cx="347472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2" type="body"/>
          </p:nvPr>
        </p:nvSpPr>
        <p:spPr>
          <a:xfrm>
            <a:off x="4404360" y="1825625"/>
            <a:ext cx="694944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6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-thirds Slide">
  <p:cSld name="Content Two-thirds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7879080" y="1828800"/>
            <a:ext cx="347472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2" type="body"/>
          </p:nvPr>
        </p:nvSpPr>
        <p:spPr>
          <a:xfrm>
            <a:off x="838199" y="1828800"/>
            <a:ext cx="694944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17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 Heading One-third Slide">
  <p:cSld name="Sub Heading One-third Sl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839788" y="1828800"/>
            <a:ext cx="105156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839788" y="2518665"/>
            <a:ext cx="3474720" cy="357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3" type="body"/>
          </p:nvPr>
        </p:nvSpPr>
        <p:spPr>
          <a:xfrm>
            <a:off x="4419600" y="2518665"/>
            <a:ext cx="6935788" cy="3577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8"/>
          <p:cNvSpPr txBox="1"/>
          <p:nvPr>
            <p:ph idx="4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Slide">
  <p:cSld name="Three Columns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7879080" y="1854666"/>
            <a:ext cx="3474720" cy="4241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2" type="body"/>
          </p:nvPr>
        </p:nvSpPr>
        <p:spPr>
          <a:xfrm>
            <a:off x="838200" y="1850122"/>
            <a:ext cx="3474720" cy="4245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3" type="body"/>
          </p:nvPr>
        </p:nvSpPr>
        <p:spPr>
          <a:xfrm>
            <a:off x="4358640" y="1854666"/>
            <a:ext cx="3474720" cy="4241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idx="4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Bottom Two Columns ">
  <p:cSld name="Content with Bottom Two Columns 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6205728" y="3124200"/>
            <a:ext cx="5148072" cy="2971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2" type="body"/>
          </p:nvPr>
        </p:nvSpPr>
        <p:spPr>
          <a:xfrm>
            <a:off x="838200" y="1850122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20"/>
          <p:cNvSpPr txBox="1"/>
          <p:nvPr>
            <p:ph idx="3" type="body"/>
          </p:nvPr>
        </p:nvSpPr>
        <p:spPr>
          <a:xfrm>
            <a:off x="838200" y="3124201"/>
            <a:ext cx="5148072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20"/>
          <p:cNvSpPr txBox="1"/>
          <p:nvPr>
            <p:ph idx="4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Bottom Three Columns ">
  <p:cSld name="Content with Bottom Three Columns 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787908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2" type="body"/>
          </p:nvPr>
        </p:nvSpPr>
        <p:spPr>
          <a:xfrm>
            <a:off x="838200" y="1850122"/>
            <a:ext cx="10515600" cy="1197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3" type="body"/>
          </p:nvPr>
        </p:nvSpPr>
        <p:spPr>
          <a:xfrm>
            <a:off x="83820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1"/>
          <p:cNvSpPr txBox="1"/>
          <p:nvPr>
            <p:ph idx="4" type="body"/>
          </p:nvPr>
        </p:nvSpPr>
        <p:spPr>
          <a:xfrm>
            <a:off x="4358640" y="3124200"/>
            <a:ext cx="3474720" cy="2985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idx="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831850" y="179211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1850" y="467184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 with Captions">
  <p:cSld name="3 Columns with Captions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838200" y="1804140"/>
            <a:ext cx="3474720" cy="383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2" type="body"/>
          </p:nvPr>
        </p:nvSpPr>
        <p:spPr>
          <a:xfrm>
            <a:off x="4358640" y="1804139"/>
            <a:ext cx="3474720" cy="3834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3" type="body"/>
          </p:nvPr>
        </p:nvSpPr>
        <p:spPr>
          <a:xfrm>
            <a:off x="7879080" y="1804138"/>
            <a:ext cx="3474720" cy="3834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4" type="body"/>
          </p:nvPr>
        </p:nvSpPr>
        <p:spPr>
          <a:xfrm>
            <a:off x="838200" y="5638800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22"/>
          <p:cNvSpPr txBox="1"/>
          <p:nvPr>
            <p:ph idx="5" type="body"/>
          </p:nvPr>
        </p:nvSpPr>
        <p:spPr>
          <a:xfrm>
            <a:off x="4358640" y="5638800"/>
            <a:ext cx="3474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5" name="Google Shape;135;p22"/>
          <p:cNvSpPr txBox="1"/>
          <p:nvPr>
            <p:ph idx="6" type="body"/>
          </p:nvPr>
        </p:nvSpPr>
        <p:spPr>
          <a:xfrm>
            <a:off x="7875037" y="5638800"/>
            <a:ext cx="3478763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22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2"/>
          <p:cNvSpPr txBox="1"/>
          <p:nvPr>
            <p:ph idx="7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s and 2 Rows with Captions">
  <p:cSld name="3 Columns and 2 Rows with Captions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1" type="body"/>
          </p:nvPr>
        </p:nvSpPr>
        <p:spPr>
          <a:xfrm>
            <a:off x="841248" y="1777261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2" type="body"/>
          </p:nvPr>
        </p:nvSpPr>
        <p:spPr>
          <a:xfrm>
            <a:off x="4358640" y="1752600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3" type="body"/>
          </p:nvPr>
        </p:nvSpPr>
        <p:spPr>
          <a:xfrm>
            <a:off x="7882128" y="1752600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4" type="body"/>
          </p:nvPr>
        </p:nvSpPr>
        <p:spPr>
          <a:xfrm>
            <a:off x="841248" y="5663462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4" name="Google Shape;144;p23"/>
          <p:cNvSpPr txBox="1"/>
          <p:nvPr>
            <p:ph idx="5" type="body"/>
          </p:nvPr>
        </p:nvSpPr>
        <p:spPr>
          <a:xfrm>
            <a:off x="4350882" y="5663462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5" name="Google Shape;145;p23"/>
          <p:cNvSpPr txBox="1"/>
          <p:nvPr>
            <p:ph idx="6" type="body"/>
          </p:nvPr>
        </p:nvSpPr>
        <p:spPr>
          <a:xfrm>
            <a:off x="7882128" y="5663462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23"/>
          <p:cNvSpPr txBox="1"/>
          <p:nvPr>
            <p:ph idx="7" type="body"/>
          </p:nvPr>
        </p:nvSpPr>
        <p:spPr>
          <a:xfrm>
            <a:off x="841248" y="3422706"/>
            <a:ext cx="3473132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7" name="Google Shape;147;p23"/>
          <p:cNvSpPr txBox="1"/>
          <p:nvPr>
            <p:ph idx="8" type="body"/>
          </p:nvPr>
        </p:nvSpPr>
        <p:spPr>
          <a:xfrm>
            <a:off x="4350882" y="3422706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23"/>
          <p:cNvSpPr txBox="1"/>
          <p:nvPr>
            <p:ph idx="9" type="body"/>
          </p:nvPr>
        </p:nvSpPr>
        <p:spPr>
          <a:xfrm>
            <a:off x="7882128" y="3422706"/>
            <a:ext cx="3490236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9" name="Google Shape;149;p23"/>
          <p:cNvSpPr txBox="1"/>
          <p:nvPr>
            <p:ph idx="13" type="body"/>
          </p:nvPr>
        </p:nvSpPr>
        <p:spPr>
          <a:xfrm>
            <a:off x="841248" y="3985855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4" type="body"/>
          </p:nvPr>
        </p:nvSpPr>
        <p:spPr>
          <a:xfrm>
            <a:off x="4358640" y="3985854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5" type="body"/>
          </p:nvPr>
        </p:nvSpPr>
        <p:spPr>
          <a:xfrm>
            <a:off x="7882128" y="3985853"/>
            <a:ext cx="3474720" cy="1655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Only">
  <p:cSld name="1_Content Only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838200" y="365125"/>
            <a:ext cx="10515600" cy="5730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4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inition">
  <p:cSld name="Definition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2286000"/>
            <a:ext cx="1051560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2895600"/>
            <a:ext cx="10515600" cy="2743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838200" y="1825625"/>
            <a:ext cx="51816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6172200" y="1825625"/>
            <a:ext cx="5181600" cy="427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839788" y="1828800"/>
            <a:ext cx="5157787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505075"/>
            <a:ext cx="5157787" cy="359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3" type="body"/>
          </p:nvPr>
        </p:nvSpPr>
        <p:spPr>
          <a:xfrm>
            <a:off x="6172200" y="1828800"/>
            <a:ext cx="5183188" cy="6762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6172200" y="2505075"/>
            <a:ext cx="5183188" cy="3590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0"/>
          <p:cNvSpPr txBox="1"/>
          <p:nvPr>
            <p:ph idx="5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ct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4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7.xml"/><Relationship Id="rId19" Type="http://schemas.openxmlformats.org/officeDocument/2006/relationships/slideLayout" Target="../slideLayouts/slideLayout21.xml"/><Relationship Id="rId6" Type="http://schemas.openxmlformats.org/officeDocument/2006/relationships/slideLayout" Target="../slideLayouts/slideLayout8.xml"/><Relationship Id="rId1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MECHANICAL </a:t>
            </a:r>
            <a:r>
              <a:rPr b="1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ENGINEERING</a:t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6424295"/>
            <a:ext cx="32584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" name="Google Shape;30;p5"/>
          <p:cNvSpPr txBox="1"/>
          <p:nvPr/>
        </p:nvSpPr>
        <p:spPr>
          <a:xfrm>
            <a:off x="9296400" y="6475210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MECHANICAL </a:t>
            </a:r>
            <a:r>
              <a:rPr b="1" i="0" lang="en-US" sz="14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ENGINEERING</a:t>
            </a:r>
            <a:endParaRPr/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b="1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52400" y="6424295"/>
            <a:ext cx="3258412" cy="3657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/>
              <a:t>Senior Design Team 312: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</a:pPr>
            <a:r>
              <a:rPr lang="en-US"/>
              <a:t>Digital Wi-Fi Canopy</a:t>
            </a:r>
            <a:endParaRPr/>
          </a:p>
        </p:txBody>
      </p:sp>
      <p:sp>
        <p:nvSpPr>
          <p:cNvPr id="163" name="Google Shape;163;p25"/>
          <p:cNvSpPr txBox="1"/>
          <p:nvPr>
            <p:ph idx="1" type="subTitle"/>
          </p:nvPr>
        </p:nvSpPr>
        <p:spPr>
          <a:xfrm>
            <a:off x="1524000" y="4567881"/>
            <a:ext cx="9144000" cy="1147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February</a:t>
            </a:r>
            <a:r>
              <a:rPr lang="en-US"/>
              <a:t> 17, 2023</a:t>
            </a:r>
            <a:endParaRPr/>
          </a:p>
        </p:txBody>
      </p:sp>
      <p:sp>
        <p:nvSpPr>
          <p:cNvPr id="164" name="Google Shape;164;p25"/>
          <p:cNvSpPr txBox="1"/>
          <p:nvPr/>
        </p:nvSpPr>
        <p:spPr>
          <a:xfrm>
            <a:off x="2339450" y="1330100"/>
            <a:ext cx="7263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latin typeface="Helvetica Neue"/>
                <a:ea typeface="Helvetica Neue"/>
                <a:cs typeface="Helvetica Neue"/>
                <a:sym typeface="Helvetica Neue"/>
              </a:rPr>
              <a:t>EEL- 4911C</a:t>
            </a:r>
            <a:endParaRPr b="1" sz="6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050" y="6355175"/>
            <a:ext cx="3220950" cy="5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Digital Wifi Canopy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Solar Powered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Provide USB Charging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Provide Wifi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050" y="6355175"/>
            <a:ext cx="3220950" cy="5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400" y="1631950"/>
            <a:ext cx="6409876" cy="42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  <p:sp>
        <p:nvSpPr>
          <p:cNvPr id="181" name="Google Shape;181;p27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2" name="Google Shape;18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690825"/>
            <a:ext cx="10515600" cy="391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1050" y="6355175"/>
            <a:ext cx="3220950" cy="5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Prototype</a:t>
            </a:r>
            <a:endParaRPr/>
          </a:p>
        </p:txBody>
      </p:sp>
      <p:sp>
        <p:nvSpPr>
          <p:cNvPr id="190" name="Google Shape;190;p28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Progress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Wifi repeater working and setup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USB ports tested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Waiting on other components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8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28"/>
          <p:cNvSpPr txBox="1"/>
          <p:nvPr>
            <p:ph idx="2" type="body"/>
          </p:nvPr>
        </p:nvSpPr>
        <p:spPr>
          <a:xfrm>
            <a:off x="8991600" y="1736"/>
            <a:ext cx="32004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425" y="697910"/>
            <a:ext cx="3035024" cy="539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1050" y="6355175"/>
            <a:ext cx="3220950" cy="5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Protype</a:t>
            </a:r>
            <a:endParaRPr/>
          </a:p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We are currently waiting for all of our materials to arrive to begin major testing, however, we have started with what we have which are the Wi-Fi Extender and USB ports. We removed the AC to DC converter from the Wi-Fi Extender inorder for the extender to work on DC power.</a:t>
            </a:r>
            <a:endParaRPr/>
          </a:p>
        </p:txBody>
      </p:sp>
      <p:sp>
        <p:nvSpPr>
          <p:cNvPr id="202" name="Google Shape;202;p29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3" name="Google Shape;203;p29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050" y="6355175"/>
            <a:ext cx="3220950" cy="5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Time Table </a:t>
            </a:r>
            <a:endParaRPr/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838200" y="1825625"/>
            <a:ext cx="10515600" cy="427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Future work will include building, testing, and possible upgrades. We want to finish building and testing by the end of March. We </a:t>
            </a:r>
            <a:r>
              <a:rPr lang="en-US" sz="2700"/>
              <a:t>can</a:t>
            </a:r>
            <a:r>
              <a:rPr lang="en-US" sz="2700"/>
              <a:t> then consider upgrades once we have assembled our prototype. 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Building will involve soldering the components such as wiring the solar panels to the charge controller and then to the battery. 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Testing will include Wi-Fi functionality and ports charging capability. In addition, testing will be performed on the battery charge duration and output power of the solar panels.</a:t>
            </a:r>
            <a:endParaRPr sz="2700"/>
          </a:p>
          <a:p>
            <a:pPr indent="-4000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700"/>
              <a:t>Possible upgrades to the canopy could be a </a:t>
            </a:r>
            <a:r>
              <a:rPr lang="en-US" sz="2700"/>
              <a:t>independent</a:t>
            </a:r>
            <a:r>
              <a:rPr lang="en-US" sz="2700"/>
              <a:t> conection to cellular network, lights, and a heater.</a:t>
            </a:r>
            <a:endParaRPr sz="2700"/>
          </a:p>
        </p:txBody>
      </p:sp>
      <p:sp>
        <p:nvSpPr>
          <p:cNvPr id="212" name="Google Shape;212;p30"/>
          <p:cNvSpPr txBox="1"/>
          <p:nvPr>
            <p:ph idx="12" type="sldNum"/>
          </p:nvPr>
        </p:nvSpPr>
        <p:spPr>
          <a:xfrm>
            <a:off x="4724400" y="6433298"/>
            <a:ext cx="2743200" cy="36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30"/>
          <p:cNvSpPr txBox="1"/>
          <p:nvPr>
            <p:ph idx="2" type="body"/>
          </p:nvPr>
        </p:nvSpPr>
        <p:spPr>
          <a:xfrm>
            <a:off x="8991600" y="6116636"/>
            <a:ext cx="3200400" cy="22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4" name="Google Shape;2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050" y="6355175"/>
            <a:ext cx="3220950" cy="50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34375" y="276800"/>
            <a:ext cx="2329000" cy="16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22" name="Google Shape;222;p31"/>
          <p:cNvSpPr txBox="1"/>
          <p:nvPr>
            <p:ph idx="1" type="body"/>
          </p:nvPr>
        </p:nvSpPr>
        <p:spPr>
          <a:xfrm>
            <a:off x="838200" y="1825625"/>
            <a:ext cx="10515600" cy="4270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8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“USB-Charging Solar Market Umbrella,” The Green Head - Finds Cool New Stuff! https://www.thegreenhead.com/2013/04/usb-charging-solar-market-umbrella.php (accessed Oct. 21, 2022).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“SiteScapes Inc. - Solar Panel Umbrellas,” www.sitescapesonline.com. https://www.sitescapesonline.com/solar-panel-umbrellas.asp (accessed Oct. 21, 2022).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“Solar Charge Station with Fiberglass Umbrella,” Kay Park &amp; Recreation. https://kaypark.com/product/solar-charge-station-with-fiberglass-umbrella/ (accessed Oct. 21, 2022).</a:t>
            </a:r>
            <a:endParaRPr sz="1200"/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200"/>
              <a:t>“Solar-Powered Umbrellas,” TrendHunter.com. https://www.trendhunter.com/trends/solaris-sun-shade (accessed Oct. 21, 2022).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200"/>
          </a:p>
        </p:txBody>
      </p:sp>
      <p:sp>
        <p:nvSpPr>
          <p:cNvPr id="223" name="Google Shape;223;p31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4" name="Google Shape;22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050" y="6355175"/>
            <a:ext cx="3220950" cy="50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1"/>
          <p:cNvSpPr txBox="1"/>
          <p:nvPr/>
        </p:nvSpPr>
        <p:spPr>
          <a:xfrm>
            <a:off x="9192000" y="0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Presenter: Angel Salges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31" name="Google Shape;231;p32"/>
          <p:cNvSpPr txBox="1"/>
          <p:nvPr>
            <p:ph idx="12" type="sldNum"/>
          </p:nvPr>
        </p:nvSpPr>
        <p:spPr>
          <a:xfrm>
            <a:off x="4724400" y="6433298"/>
            <a:ext cx="27432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2" name="Google Shape;2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050" y="6355175"/>
            <a:ext cx="3220950" cy="50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College of Engineering 2">
      <a:dk1>
        <a:srgbClr val="000000"/>
      </a:dk1>
      <a:lt1>
        <a:srgbClr val="FFFFFF"/>
      </a:lt1>
      <a:dk2>
        <a:srgbClr val="404040"/>
      </a:dk2>
      <a:lt2>
        <a:srgbClr val="BFBFBF"/>
      </a:lt2>
      <a:accent1>
        <a:srgbClr val="236192"/>
      </a:accent1>
      <a:accent2>
        <a:srgbClr val="00CFB4"/>
      </a:accent2>
      <a:accent3>
        <a:srgbClr val="A4D233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ontent Slides">
  <a:themeElements>
    <a:clrScheme name="College of Engineering">
      <a:dk1>
        <a:srgbClr val="000000"/>
      </a:dk1>
      <a:lt1>
        <a:srgbClr val="FFFFFF"/>
      </a:lt1>
      <a:dk2>
        <a:srgbClr val="404040"/>
      </a:dk2>
      <a:lt2>
        <a:srgbClr val="BFBFBF"/>
      </a:lt2>
      <a:accent1>
        <a:srgbClr val="236192"/>
      </a:accent1>
      <a:accent2>
        <a:srgbClr val="A4D233"/>
      </a:accent2>
      <a:accent3>
        <a:srgbClr val="00CFB4"/>
      </a:accent3>
      <a:accent4>
        <a:srgbClr val="00BBDC"/>
      </a:accent4>
      <a:accent5>
        <a:srgbClr val="EE2737"/>
      </a:accent5>
      <a:accent6>
        <a:srgbClr val="B7B09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